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60" r:id="rId2"/>
    <p:sldId id="257" r:id="rId3"/>
    <p:sldId id="362" r:id="rId4"/>
    <p:sldId id="258" r:id="rId5"/>
    <p:sldId id="259" r:id="rId6"/>
    <p:sldId id="260" r:id="rId7"/>
    <p:sldId id="261" r:id="rId8"/>
    <p:sldId id="262" r:id="rId9"/>
    <p:sldId id="363" r:id="rId10"/>
    <p:sldId id="364" r:id="rId11"/>
    <p:sldId id="365" r:id="rId12"/>
    <p:sldId id="366" r:id="rId13"/>
    <p:sldId id="367" r:id="rId14"/>
    <p:sldId id="372" r:id="rId15"/>
    <p:sldId id="368" r:id="rId16"/>
    <p:sldId id="369" r:id="rId17"/>
    <p:sldId id="370" r:id="rId18"/>
    <p:sldId id="371" r:id="rId19"/>
    <p:sldId id="327" r:id="rId20"/>
    <p:sldId id="328" r:id="rId21"/>
    <p:sldId id="373" r:id="rId22"/>
    <p:sldId id="374" r:id="rId23"/>
    <p:sldId id="375" r:id="rId24"/>
    <p:sldId id="376" r:id="rId25"/>
    <p:sldId id="377" r:id="rId2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70" autoAdjust="0"/>
  </p:normalViewPr>
  <p:slideViewPr>
    <p:cSldViewPr>
      <p:cViewPr varScale="1">
        <p:scale>
          <a:sx n="51" d="100"/>
          <a:sy n="51" d="100"/>
        </p:scale>
        <p:origin x="1124"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1E30626-4655-403C-8639-4C898839F292}" type="datetimeFigureOut">
              <a:rPr lang="en-IN" smtClean="0"/>
              <a:t>18-08-2024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231CE6D-A815-4E4D-B249-9DE18FE05255}" type="slidenum">
              <a:rPr lang="en-IN" smtClean="0"/>
              <a:t>‹#›</a:t>
            </a:fld>
            <a:endParaRPr lang="en-IN"/>
          </a:p>
        </p:txBody>
      </p:sp>
    </p:spTree>
    <p:extLst>
      <p:ext uri="{BB962C8B-B14F-4D97-AF65-F5344CB8AC3E}">
        <p14:creationId xmlns:p14="http://schemas.microsoft.com/office/powerpoint/2010/main" val="2785663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1" i="0">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2060194" y="1491088"/>
            <a:ext cx="2965450" cy="4462145"/>
          </a:xfrm>
          <a:prstGeom prst="rect">
            <a:avLst/>
          </a:prstGeom>
        </p:spPr>
        <p:txBody>
          <a:bodyPr wrap="square" lIns="0" tIns="0" rIns="0" bIns="0">
            <a:spAutoFit/>
          </a:bodyPr>
          <a:lstStyle>
            <a:lvl1pPr>
              <a:defRPr sz="3000" b="0" i="0">
                <a:solidFill>
                  <a:schemeClr val="tx1"/>
                </a:solidFill>
                <a:latin typeface="Carlito"/>
                <a:cs typeface="Carlito"/>
              </a:defRPr>
            </a:lvl1pPr>
          </a:lstStyle>
          <a:p>
            <a:endParaRPr/>
          </a:p>
        </p:txBody>
      </p:sp>
      <p:sp>
        <p:nvSpPr>
          <p:cNvPr id="4" name="Holder 4"/>
          <p:cNvSpPr>
            <a:spLocks noGrp="1"/>
          </p:cNvSpPr>
          <p:nvPr>
            <p:ph sz="half" idx="3"/>
          </p:nvPr>
        </p:nvSpPr>
        <p:spPr>
          <a:xfrm>
            <a:off x="6327775" y="1622501"/>
            <a:ext cx="2715259" cy="4141470"/>
          </a:xfrm>
          <a:prstGeom prst="rect">
            <a:avLst/>
          </a:prstGeom>
        </p:spPr>
        <p:txBody>
          <a:bodyPr wrap="square" lIns="0" tIns="0" rIns="0" bIns="0">
            <a:spAutoFit/>
          </a:bodyPr>
          <a:lstStyle>
            <a:lvl1pPr>
              <a:defRPr sz="30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76941" y="324993"/>
            <a:ext cx="9163092" cy="1300480"/>
          </a:xfrm>
          <a:prstGeom prst="rect">
            <a:avLst/>
          </a:prstGeom>
        </p:spPr>
        <p:txBody>
          <a:bodyPr wrap="square" lIns="0" tIns="0" rIns="0" bIns="0">
            <a:spAutoFit/>
          </a:bodyPr>
          <a:lstStyle>
            <a:lvl1pPr>
              <a:defRPr sz="4400" b="1" i="0">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1367408" y="3279088"/>
            <a:ext cx="9979025" cy="2202179"/>
          </a:xfrm>
          <a:prstGeom prst="rect">
            <a:avLst/>
          </a:prstGeom>
        </p:spPr>
        <p:txBody>
          <a:bodyPr wrap="square" lIns="0" tIns="0" rIns="0" bIns="0">
            <a:spAutoFit/>
          </a:bodyPr>
          <a:lstStyle>
            <a:lvl1pPr>
              <a:defRPr sz="3200" b="1" i="0">
                <a:solidFill>
                  <a:schemeClr val="tx1"/>
                </a:solidFill>
                <a:latin typeface="Carlito"/>
                <a:cs typeface="Carlito"/>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pic>
        <p:nvPicPr>
          <p:cNvPr id="7" name="Picture 6">
            <a:extLst>
              <a:ext uri="{FF2B5EF4-FFF2-40B4-BE49-F238E27FC236}">
                <a16:creationId xmlns:a16="http://schemas.microsoft.com/office/drawing/2014/main" id="{F904711D-9DBD-D888-BE49-9E444FD15620}"/>
              </a:ext>
            </a:extLst>
          </p:cNvPr>
          <p:cNvPicPr>
            <a:picLocks noChangeAspect="1"/>
          </p:cNvPicPr>
          <p:nvPr userDrawn="1"/>
        </p:nvPicPr>
        <p:blipFill rotWithShape="1">
          <a:blip r:embed="rId7"/>
          <a:srcRect t="27930" b="26185"/>
          <a:stretch/>
        </p:blipFill>
        <p:spPr>
          <a:xfrm>
            <a:off x="-10885" y="76200"/>
            <a:ext cx="1987826" cy="6096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4F01-62C0-1F96-13BE-8CC8DD265000}"/>
              </a:ext>
            </a:extLst>
          </p:cNvPr>
          <p:cNvSpPr>
            <a:spLocks noGrp="1"/>
          </p:cNvSpPr>
          <p:nvPr>
            <p:ph type="ctrTitle"/>
          </p:nvPr>
        </p:nvSpPr>
        <p:spPr>
          <a:xfrm>
            <a:off x="914400" y="1371600"/>
            <a:ext cx="10363200" cy="677108"/>
          </a:xfrm>
        </p:spPr>
        <p:txBody>
          <a:bodyPr/>
          <a:lstStyle/>
          <a:p>
            <a:pPr algn="ctr"/>
            <a:r>
              <a:rPr lang="en-US" dirty="0"/>
              <a:t>Materials Science and Engineering</a:t>
            </a:r>
            <a:endParaRPr lang="en-IN" dirty="0"/>
          </a:p>
        </p:txBody>
      </p:sp>
      <p:sp>
        <p:nvSpPr>
          <p:cNvPr id="3" name="Subtitle 2">
            <a:extLst>
              <a:ext uri="{FF2B5EF4-FFF2-40B4-BE49-F238E27FC236}">
                <a16:creationId xmlns:a16="http://schemas.microsoft.com/office/drawing/2014/main" id="{3CB52522-B00E-4F42-AC61-D1066177EB77}"/>
              </a:ext>
            </a:extLst>
          </p:cNvPr>
          <p:cNvSpPr>
            <a:spLocks noGrp="1"/>
          </p:cNvSpPr>
          <p:nvPr>
            <p:ph type="subTitle" idx="4"/>
          </p:nvPr>
        </p:nvSpPr>
        <p:spPr>
          <a:xfrm>
            <a:off x="1828800" y="3429000"/>
            <a:ext cx="8534400" cy="1969770"/>
          </a:xfrm>
        </p:spPr>
        <p:txBody>
          <a:bodyPr/>
          <a:lstStyle/>
          <a:p>
            <a:pPr algn="ctr"/>
            <a:r>
              <a:rPr lang="en-US" dirty="0"/>
              <a:t>Dr. Ranjit Kumar</a:t>
            </a:r>
          </a:p>
          <a:p>
            <a:pPr algn="ctr"/>
            <a:r>
              <a:rPr lang="en-US" dirty="0"/>
              <a:t>Department of Chemical Engineering</a:t>
            </a:r>
          </a:p>
          <a:p>
            <a:pPr algn="ctr"/>
            <a:endParaRPr lang="en-US" dirty="0"/>
          </a:p>
          <a:p>
            <a:pPr algn="ctr"/>
            <a:r>
              <a:rPr lang="en-US" dirty="0"/>
              <a:t>Email: ranjit.kumar@snu.edu.in</a:t>
            </a:r>
            <a:endParaRPr lang="en-IN" dirty="0"/>
          </a:p>
        </p:txBody>
      </p:sp>
    </p:spTree>
    <p:extLst>
      <p:ext uri="{BB962C8B-B14F-4D97-AF65-F5344CB8AC3E}">
        <p14:creationId xmlns:p14="http://schemas.microsoft.com/office/powerpoint/2010/main" val="1041428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C0E3-CACD-EDDE-827D-D76B48C348E8}"/>
              </a:ext>
            </a:extLst>
          </p:cNvPr>
          <p:cNvSpPr>
            <a:spLocks noGrp="1"/>
          </p:cNvSpPr>
          <p:nvPr>
            <p:ph type="title"/>
          </p:nvPr>
        </p:nvSpPr>
        <p:spPr>
          <a:xfrm>
            <a:off x="1976940" y="324993"/>
            <a:ext cx="9757859" cy="677108"/>
          </a:xfrm>
        </p:spPr>
        <p:txBody>
          <a:bodyPr/>
          <a:lstStyle/>
          <a:p>
            <a:pPr algn="ctr"/>
            <a:r>
              <a:rPr lang="en-US" dirty="0"/>
              <a:t>Computational Materials Applications</a:t>
            </a:r>
            <a:endParaRPr lang="en-IN" dirty="0"/>
          </a:p>
        </p:txBody>
      </p:sp>
      <p:sp>
        <p:nvSpPr>
          <p:cNvPr id="3" name="Text Placeholder 2">
            <a:extLst>
              <a:ext uri="{FF2B5EF4-FFF2-40B4-BE49-F238E27FC236}">
                <a16:creationId xmlns:a16="http://schemas.microsoft.com/office/drawing/2014/main" id="{BED3AA48-804A-3DCE-9244-76E9E5B6A0D7}"/>
              </a:ext>
            </a:extLst>
          </p:cNvPr>
          <p:cNvSpPr>
            <a:spLocks noGrp="1"/>
          </p:cNvSpPr>
          <p:nvPr>
            <p:ph type="body" idx="1"/>
          </p:nvPr>
        </p:nvSpPr>
        <p:spPr>
          <a:xfrm>
            <a:off x="304800" y="1143000"/>
            <a:ext cx="11658600" cy="5170646"/>
          </a:xfrm>
        </p:spPr>
        <p:txBody>
          <a:bodyPr/>
          <a:lstStyle/>
          <a:p>
            <a:pPr marL="342900" indent="-342900" algn="just">
              <a:buFont typeface="Arial" panose="020B0604020202020204" pitchFamily="34" charset="0"/>
              <a:buChar char="•"/>
            </a:pPr>
            <a:r>
              <a:rPr lang="en-US" sz="2400" b="0" i="0" dirty="0">
                <a:solidFill>
                  <a:srgbClr val="222222"/>
                </a:solidFill>
                <a:effectLst/>
                <a:highlight>
                  <a:srgbClr val="FFFFFF"/>
                </a:highlight>
                <a:latin typeface="Roboto" panose="02000000000000000000" pitchFamily="2" charset="0"/>
              </a:rPr>
              <a:t>Properties of materials are not only determined by their respective chemical composition, but also to a large degree by their microstructure. Studying the interrelation between processing, structure and properties of materials is thus at the heart of materials science. </a:t>
            </a:r>
          </a:p>
          <a:p>
            <a:pPr marL="342900" indent="-342900" algn="just">
              <a:buFont typeface="Arial" panose="020B0604020202020204" pitchFamily="34" charset="0"/>
              <a:buChar char="•"/>
            </a:pPr>
            <a:r>
              <a:rPr lang="en-US" sz="2400" b="0" i="0" dirty="0">
                <a:solidFill>
                  <a:srgbClr val="222222"/>
                </a:solidFill>
                <a:effectLst/>
                <a:highlight>
                  <a:srgbClr val="FFFFFF"/>
                </a:highlight>
                <a:latin typeface="Roboto" panose="02000000000000000000" pitchFamily="2" charset="0"/>
              </a:rPr>
              <a:t>The often competing, complex mechanisms take place on a range of different length- and time scales, requiring the development of new simulation methods suitable for scale-bridging. </a:t>
            </a:r>
          </a:p>
          <a:p>
            <a:pPr marL="342900" indent="-342900" algn="just">
              <a:buFont typeface="Arial" panose="020B0604020202020204" pitchFamily="34" charset="0"/>
              <a:buChar char="•"/>
            </a:pPr>
            <a:r>
              <a:rPr lang="en-US" sz="2400" b="0" i="0" dirty="0">
                <a:solidFill>
                  <a:srgbClr val="222222"/>
                </a:solidFill>
                <a:effectLst/>
                <a:highlight>
                  <a:srgbClr val="FFFFFF"/>
                </a:highlight>
                <a:latin typeface="Roboto" panose="02000000000000000000" pitchFamily="2" charset="0"/>
              </a:rPr>
              <a:t>The investigation of crystal and defect properties for example, requires quantum mechanical calculations and atomistic simulation methods with typical time scales ranging from femtoseconds through nanoseconds and length scales ranging from </a:t>
            </a:r>
            <a:r>
              <a:rPr lang="en-US" sz="2400" b="0" i="0" dirty="0" err="1">
                <a:solidFill>
                  <a:srgbClr val="222222"/>
                </a:solidFill>
                <a:effectLst/>
                <a:highlight>
                  <a:srgbClr val="FFFFFF"/>
                </a:highlight>
                <a:latin typeface="Roboto" panose="02000000000000000000" pitchFamily="2" charset="0"/>
              </a:rPr>
              <a:t>Angströms</a:t>
            </a:r>
            <a:r>
              <a:rPr lang="en-US" sz="2400" b="0" i="0" dirty="0">
                <a:solidFill>
                  <a:srgbClr val="222222"/>
                </a:solidFill>
                <a:effectLst/>
                <a:highlight>
                  <a:srgbClr val="FFFFFF"/>
                </a:highlight>
                <a:latin typeface="Roboto" panose="02000000000000000000" pitchFamily="2" charset="0"/>
              </a:rPr>
              <a:t> to several hundred nanometers. </a:t>
            </a:r>
          </a:p>
          <a:p>
            <a:pPr marL="342900" indent="-342900" algn="just">
              <a:buFont typeface="Arial" panose="020B0604020202020204" pitchFamily="34" charset="0"/>
              <a:buChar char="•"/>
            </a:pPr>
            <a:r>
              <a:rPr lang="en-US" sz="2400" b="0" i="0" dirty="0">
                <a:solidFill>
                  <a:srgbClr val="222222"/>
                </a:solidFill>
                <a:effectLst/>
                <a:highlight>
                  <a:srgbClr val="FFFFFF"/>
                </a:highlight>
                <a:latin typeface="Roboto" panose="02000000000000000000" pitchFamily="2" charset="0"/>
              </a:rPr>
              <a:t>Studying the interactions, statistics and self-organization of lattice defects.</a:t>
            </a:r>
          </a:p>
          <a:p>
            <a:pPr marL="342900" indent="-342900" algn="just">
              <a:buFont typeface="Arial" panose="020B0604020202020204" pitchFamily="34" charset="0"/>
              <a:buChar char="•"/>
            </a:pPr>
            <a:r>
              <a:rPr lang="en-US" sz="2400" b="0" i="0" dirty="0">
                <a:solidFill>
                  <a:srgbClr val="222222"/>
                </a:solidFill>
                <a:effectLst/>
                <a:highlight>
                  <a:srgbClr val="FFFFFF"/>
                </a:highlight>
                <a:latin typeface="Roboto" panose="02000000000000000000" pitchFamily="2" charset="0"/>
              </a:rPr>
              <a:t>Predicting microstructure information, which are used in the design of engineering structures and devices.</a:t>
            </a:r>
            <a:endParaRPr lang="en-IN" sz="2400" dirty="0"/>
          </a:p>
        </p:txBody>
      </p:sp>
    </p:spTree>
    <p:extLst>
      <p:ext uri="{BB962C8B-B14F-4D97-AF65-F5344CB8AC3E}">
        <p14:creationId xmlns:p14="http://schemas.microsoft.com/office/powerpoint/2010/main" val="3400084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4E08-4518-A113-5817-CE66B0AF4CA1}"/>
              </a:ext>
            </a:extLst>
          </p:cNvPr>
          <p:cNvSpPr>
            <a:spLocks noGrp="1"/>
          </p:cNvSpPr>
          <p:nvPr>
            <p:ph type="title"/>
          </p:nvPr>
        </p:nvSpPr>
        <p:spPr>
          <a:xfrm>
            <a:off x="2133600" y="53133"/>
            <a:ext cx="9163092" cy="677108"/>
          </a:xfrm>
        </p:spPr>
        <p:txBody>
          <a:bodyPr/>
          <a:lstStyle/>
          <a:p>
            <a:pPr algn="ctr"/>
            <a:r>
              <a:rPr lang="en-US" dirty="0"/>
              <a:t>Some examples of simulation</a:t>
            </a:r>
            <a:endParaRPr lang="en-IN" dirty="0"/>
          </a:p>
        </p:txBody>
      </p:sp>
      <p:pic>
        <p:nvPicPr>
          <p:cNvPr id="4" name="Picture 3">
            <a:extLst>
              <a:ext uri="{FF2B5EF4-FFF2-40B4-BE49-F238E27FC236}">
                <a16:creationId xmlns:a16="http://schemas.microsoft.com/office/drawing/2014/main" id="{5DEE4059-DBAB-BAB8-024E-B1A30CBD036E}"/>
              </a:ext>
            </a:extLst>
          </p:cNvPr>
          <p:cNvPicPr>
            <a:picLocks noChangeAspect="1"/>
          </p:cNvPicPr>
          <p:nvPr/>
        </p:nvPicPr>
        <p:blipFill>
          <a:blip r:embed="rId2"/>
          <a:stretch>
            <a:fillRect/>
          </a:stretch>
        </p:blipFill>
        <p:spPr>
          <a:xfrm>
            <a:off x="-6990" y="1185892"/>
            <a:ext cx="4158980" cy="3152775"/>
          </a:xfrm>
          <a:prstGeom prst="rect">
            <a:avLst/>
          </a:prstGeom>
        </p:spPr>
      </p:pic>
      <p:sp>
        <p:nvSpPr>
          <p:cNvPr id="6" name="TextBox 5">
            <a:extLst>
              <a:ext uri="{FF2B5EF4-FFF2-40B4-BE49-F238E27FC236}">
                <a16:creationId xmlns:a16="http://schemas.microsoft.com/office/drawing/2014/main" id="{72E0D9A0-7856-8EA4-85A4-B5410B7FD319}"/>
              </a:ext>
            </a:extLst>
          </p:cNvPr>
          <p:cNvSpPr txBox="1"/>
          <p:nvPr/>
        </p:nvSpPr>
        <p:spPr>
          <a:xfrm>
            <a:off x="304800" y="4267200"/>
            <a:ext cx="3694791" cy="830997"/>
          </a:xfrm>
          <a:prstGeom prst="rect">
            <a:avLst/>
          </a:prstGeom>
          <a:noFill/>
        </p:spPr>
        <p:txBody>
          <a:bodyPr wrap="square">
            <a:spAutoFit/>
          </a:bodyPr>
          <a:lstStyle/>
          <a:p>
            <a:pPr algn="just"/>
            <a:r>
              <a:rPr lang="en-IN" sz="2400" dirty="0"/>
              <a:t>Charge density distribution in a silicon crystal</a:t>
            </a:r>
          </a:p>
        </p:txBody>
      </p:sp>
      <p:sp>
        <p:nvSpPr>
          <p:cNvPr id="9" name="TextBox 8">
            <a:extLst>
              <a:ext uri="{FF2B5EF4-FFF2-40B4-BE49-F238E27FC236}">
                <a16:creationId xmlns:a16="http://schemas.microsoft.com/office/drawing/2014/main" id="{F7A2853F-F215-1911-0F19-52232135C78A}"/>
              </a:ext>
            </a:extLst>
          </p:cNvPr>
          <p:cNvSpPr txBox="1"/>
          <p:nvPr/>
        </p:nvSpPr>
        <p:spPr>
          <a:xfrm>
            <a:off x="4553767" y="4263025"/>
            <a:ext cx="3084465" cy="461665"/>
          </a:xfrm>
          <a:prstGeom prst="rect">
            <a:avLst/>
          </a:prstGeom>
          <a:noFill/>
        </p:spPr>
        <p:txBody>
          <a:bodyPr wrap="square">
            <a:spAutoFit/>
          </a:bodyPr>
          <a:lstStyle/>
          <a:p>
            <a:r>
              <a:rPr lang="en-US" sz="2400" dirty="0"/>
              <a:t>Crack in a silicate glass</a:t>
            </a:r>
            <a:endParaRPr lang="en-IN" sz="2400" dirty="0"/>
          </a:p>
        </p:txBody>
      </p:sp>
      <p:pic>
        <p:nvPicPr>
          <p:cNvPr id="10" name="Picture 9">
            <a:extLst>
              <a:ext uri="{FF2B5EF4-FFF2-40B4-BE49-F238E27FC236}">
                <a16:creationId xmlns:a16="http://schemas.microsoft.com/office/drawing/2014/main" id="{B93083EF-84A0-2BB8-5BFD-717A0BD4AE72}"/>
              </a:ext>
            </a:extLst>
          </p:cNvPr>
          <p:cNvPicPr>
            <a:picLocks noChangeAspect="1"/>
          </p:cNvPicPr>
          <p:nvPr/>
        </p:nvPicPr>
        <p:blipFill>
          <a:blip r:embed="rId3"/>
          <a:stretch>
            <a:fillRect/>
          </a:stretch>
        </p:blipFill>
        <p:spPr>
          <a:xfrm>
            <a:off x="8040009" y="1345701"/>
            <a:ext cx="2875149" cy="2769099"/>
          </a:xfrm>
          <a:prstGeom prst="rect">
            <a:avLst/>
          </a:prstGeom>
        </p:spPr>
      </p:pic>
      <p:pic>
        <p:nvPicPr>
          <p:cNvPr id="11" name="Picture 10">
            <a:extLst>
              <a:ext uri="{FF2B5EF4-FFF2-40B4-BE49-F238E27FC236}">
                <a16:creationId xmlns:a16="http://schemas.microsoft.com/office/drawing/2014/main" id="{0BE82258-63E1-C9EF-5FC9-7A043DB50A30}"/>
              </a:ext>
            </a:extLst>
          </p:cNvPr>
          <p:cNvPicPr>
            <a:picLocks noChangeAspect="1"/>
          </p:cNvPicPr>
          <p:nvPr/>
        </p:nvPicPr>
        <p:blipFill>
          <a:blip r:embed="rId4"/>
          <a:stretch>
            <a:fillRect/>
          </a:stretch>
        </p:blipFill>
        <p:spPr>
          <a:xfrm>
            <a:off x="4553767" y="1345701"/>
            <a:ext cx="2758470" cy="2692899"/>
          </a:xfrm>
          <a:prstGeom prst="rect">
            <a:avLst/>
          </a:prstGeom>
        </p:spPr>
      </p:pic>
      <p:sp>
        <p:nvSpPr>
          <p:cNvPr id="13" name="TextBox 12">
            <a:extLst>
              <a:ext uri="{FF2B5EF4-FFF2-40B4-BE49-F238E27FC236}">
                <a16:creationId xmlns:a16="http://schemas.microsoft.com/office/drawing/2014/main" id="{0DFCB202-C651-27E0-45F9-74270FD93107}"/>
              </a:ext>
            </a:extLst>
          </p:cNvPr>
          <p:cNvSpPr txBox="1"/>
          <p:nvPr/>
        </p:nvSpPr>
        <p:spPr>
          <a:xfrm>
            <a:off x="8040009" y="4263025"/>
            <a:ext cx="3847191" cy="1200329"/>
          </a:xfrm>
          <a:prstGeom prst="rect">
            <a:avLst/>
          </a:prstGeom>
          <a:noFill/>
        </p:spPr>
        <p:txBody>
          <a:bodyPr wrap="square">
            <a:spAutoFit/>
          </a:bodyPr>
          <a:lstStyle/>
          <a:p>
            <a:r>
              <a:rPr lang="en-US" sz="2400" dirty="0"/>
              <a:t>Simulation of an experimental foam structure with very high porosity</a:t>
            </a:r>
            <a:endParaRPr lang="en-IN" sz="2400" dirty="0"/>
          </a:p>
        </p:txBody>
      </p:sp>
    </p:spTree>
    <p:extLst>
      <p:ext uri="{BB962C8B-B14F-4D97-AF65-F5344CB8AC3E}">
        <p14:creationId xmlns:p14="http://schemas.microsoft.com/office/powerpoint/2010/main" val="219854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3FF5-8A08-4836-66D4-92970929E52A}"/>
              </a:ext>
            </a:extLst>
          </p:cNvPr>
          <p:cNvSpPr>
            <a:spLocks noGrp="1"/>
          </p:cNvSpPr>
          <p:nvPr>
            <p:ph type="title"/>
          </p:nvPr>
        </p:nvSpPr>
        <p:spPr>
          <a:xfrm>
            <a:off x="1653480" y="0"/>
            <a:ext cx="9163092" cy="677108"/>
          </a:xfrm>
        </p:spPr>
        <p:txBody>
          <a:bodyPr/>
          <a:lstStyle/>
          <a:p>
            <a:pPr algn="ctr"/>
            <a:r>
              <a:rPr lang="en-US" dirty="0"/>
              <a:t>Classification of Materials</a:t>
            </a:r>
            <a:endParaRPr lang="en-IN" dirty="0"/>
          </a:p>
        </p:txBody>
      </p:sp>
      <p:pic>
        <p:nvPicPr>
          <p:cNvPr id="4" name="object 2">
            <a:extLst>
              <a:ext uri="{FF2B5EF4-FFF2-40B4-BE49-F238E27FC236}">
                <a16:creationId xmlns:a16="http://schemas.microsoft.com/office/drawing/2014/main" id="{46BF3ECE-5A11-8B11-EAE8-C148B243AB0C}"/>
              </a:ext>
            </a:extLst>
          </p:cNvPr>
          <p:cNvPicPr/>
          <p:nvPr/>
        </p:nvPicPr>
        <p:blipFill rotWithShape="1">
          <a:blip r:embed="rId2" cstate="print"/>
          <a:srcRect t="12853" b="9360"/>
          <a:stretch/>
        </p:blipFill>
        <p:spPr>
          <a:xfrm>
            <a:off x="1272480" y="838200"/>
            <a:ext cx="9624120" cy="5694807"/>
          </a:xfrm>
          <a:prstGeom prst="rect">
            <a:avLst/>
          </a:prstGeom>
        </p:spPr>
      </p:pic>
    </p:spTree>
    <p:extLst>
      <p:ext uri="{BB962C8B-B14F-4D97-AF65-F5344CB8AC3E}">
        <p14:creationId xmlns:p14="http://schemas.microsoft.com/office/powerpoint/2010/main" val="2720627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D3055-E177-B77E-2DF8-AFA61BC9D730}"/>
              </a:ext>
            </a:extLst>
          </p:cNvPr>
          <p:cNvSpPr>
            <a:spLocks noGrp="1"/>
          </p:cNvSpPr>
          <p:nvPr>
            <p:ph type="title"/>
          </p:nvPr>
        </p:nvSpPr>
        <p:spPr>
          <a:xfrm>
            <a:off x="2415729" y="0"/>
            <a:ext cx="9163092" cy="677108"/>
          </a:xfrm>
        </p:spPr>
        <p:txBody>
          <a:bodyPr/>
          <a:lstStyle/>
          <a:p>
            <a:r>
              <a:rPr lang="en-US" dirty="0"/>
              <a:t>A Few Additional Categories</a:t>
            </a:r>
            <a:endParaRPr lang="en-IN" dirty="0"/>
          </a:p>
        </p:txBody>
      </p:sp>
      <p:pic>
        <p:nvPicPr>
          <p:cNvPr id="4" name="object 2">
            <a:extLst>
              <a:ext uri="{FF2B5EF4-FFF2-40B4-BE49-F238E27FC236}">
                <a16:creationId xmlns:a16="http://schemas.microsoft.com/office/drawing/2014/main" id="{C8F4C8A2-7DF5-CA2C-B3F0-72F69489AF2F}"/>
              </a:ext>
            </a:extLst>
          </p:cNvPr>
          <p:cNvPicPr/>
          <p:nvPr/>
        </p:nvPicPr>
        <p:blipFill rotWithShape="1">
          <a:blip r:embed="rId2" cstate="print"/>
          <a:srcRect t="13424" b="9424"/>
          <a:stretch/>
        </p:blipFill>
        <p:spPr>
          <a:xfrm>
            <a:off x="1733848" y="990600"/>
            <a:ext cx="9010352" cy="5664073"/>
          </a:xfrm>
          <a:prstGeom prst="rect">
            <a:avLst/>
          </a:prstGeom>
        </p:spPr>
      </p:pic>
    </p:spTree>
    <p:extLst>
      <p:ext uri="{BB962C8B-B14F-4D97-AF65-F5344CB8AC3E}">
        <p14:creationId xmlns:p14="http://schemas.microsoft.com/office/powerpoint/2010/main" val="378400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FEA54-DDFA-F13D-DBE7-F01E58CE1B05}"/>
              </a:ext>
            </a:extLst>
          </p:cNvPr>
          <p:cNvPicPr>
            <a:picLocks noChangeAspect="1"/>
          </p:cNvPicPr>
          <p:nvPr/>
        </p:nvPicPr>
        <p:blipFill>
          <a:blip r:embed="rId2"/>
          <a:stretch>
            <a:fillRect/>
          </a:stretch>
        </p:blipFill>
        <p:spPr>
          <a:xfrm>
            <a:off x="5181600" y="0"/>
            <a:ext cx="5800517" cy="6857999"/>
          </a:xfrm>
          <a:prstGeom prst="rect">
            <a:avLst/>
          </a:prstGeom>
        </p:spPr>
      </p:pic>
      <p:sp>
        <p:nvSpPr>
          <p:cNvPr id="8" name="TextBox 7">
            <a:extLst>
              <a:ext uri="{FF2B5EF4-FFF2-40B4-BE49-F238E27FC236}">
                <a16:creationId xmlns:a16="http://schemas.microsoft.com/office/drawing/2014/main" id="{A19AFC1F-5285-15E9-2226-E34D2273FFF0}"/>
              </a:ext>
            </a:extLst>
          </p:cNvPr>
          <p:cNvSpPr txBox="1"/>
          <p:nvPr/>
        </p:nvSpPr>
        <p:spPr>
          <a:xfrm>
            <a:off x="-4174" y="914400"/>
            <a:ext cx="6100174" cy="1323439"/>
          </a:xfrm>
          <a:prstGeom prst="rect">
            <a:avLst/>
          </a:prstGeom>
          <a:noFill/>
        </p:spPr>
        <p:txBody>
          <a:bodyPr wrap="square">
            <a:spAutoFit/>
          </a:bodyPr>
          <a:lstStyle/>
          <a:p>
            <a:r>
              <a:rPr lang="en-US" sz="4000" spc="-275" dirty="0">
                <a:solidFill>
                  <a:srgbClr val="C00000"/>
                </a:solidFill>
                <a:latin typeface="Trebuchet MS"/>
                <a:cs typeface="Trebuchet MS"/>
              </a:rPr>
              <a:t>TYPES </a:t>
            </a:r>
            <a:r>
              <a:rPr lang="en-US" sz="4000" spc="-265" dirty="0">
                <a:solidFill>
                  <a:srgbClr val="C00000"/>
                </a:solidFill>
                <a:latin typeface="Trebuchet MS"/>
                <a:cs typeface="Trebuchet MS"/>
              </a:rPr>
              <a:t>OF </a:t>
            </a:r>
            <a:r>
              <a:rPr lang="en-US" sz="4000" spc="-170" dirty="0">
                <a:solidFill>
                  <a:srgbClr val="C00000"/>
                </a:solidFill>
                <a:latin typeface="Trebuchet MS"/>
                <a:cs typeface="Trebuchet MS"/>
              </a:rPr>
              <a:t>MATERIALS</a:t>
            </a:r>
            <a:r>
              <a:rPr lang="en-US" sz="4000" spc="-245" dirty="0">
                <a:solidFill>
                  <a:srgbClr val="C00000"/>
                </a:solidFill>
                <a:latin typeface="Trebuchet MS"/>
                <a:cs typeface="Trebuchet MS"/>
              </a:rPr>
              <a:t> </a:t>
            </a:r>
            <a:r>
              <a:rPr lang="en-US" sz="4000" spc="-220" dirty="0">
                <a:solidFill>
                  <a:srgbClr val="C00000"/>
                </a:solidFill>
                <a:latin typeface="Trebuchet MS"/>
                <a:cs typeface="Trebuchet MS"/>
              </a:rPr>
              <a:t>(</a:t>
            </a:r>
            <a:r>
              <a:rPr lang="en-US" sz="4000" spc="-220" dirty="0" err="1">
                <a:solidFill>
                  <a:srgbClr val="C00000"/>
                </a:solidFill>
                <a:latin typeface="Trebuchet MS"/>
                <a:cs typeface="Trebuchet MS"/>
              </a:rPr>
              <a:t>con’t</a:t>
            </a:r>
            <a:r>
              <a:rPr lang="en-US" sz="4000" spc="-220" dirty="0">
                <a:solidFill>
                  <a:srgbClr val="C00000"/>
                </a:solidFill>
                <a:latin typeface="Trebuchet MS"/>
                <a:cs typeface="Trebuchet MS"/>
              </a:rPr>
              <a:t>)</a:t>
            </a:r>
            <a:br>
              <a:rPr lang="en-US" sz="4000" dirty="0">
                <a:latin typeface="Trebuchet MS"/>
                <a:cs typeface="Trebuchet MS"/>
              </a:rPr>
            </a:br>
            <a:endParaRPr lang="en-IN" sz="4000" dirty="0"/>
          </a:p>
        </p:txBody>
      </p:sp>
    </p:spTree>
    <p:extLst>
      <p:ext uri="{BB962C8B-B14F-4D97-AF65-F5344CB8AC3E}">
        <p14:creationId xmlns:p14="http://schemas.microsoft.com/office/powerpoint/2010/main" val="445822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AC77-D9E0-7BCA-786B-8CE3AA871C3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D9DD971-52A3-D962-612B-B065EEA0FD91}"/>
              </a:ext>
            </a:extLst>
          </p:cNvPr>
          <p:cNvPicPr>
            <a:picLocks noChangeAspect="1"/>
          </p:cNvPicPr>
          <p:nvPr/>
        </p:nvPicPr>
        <p:blipFill>
          <a:blip r:embed="rId2"/>
          <a:stretch>
            <a:fillRect/>
          </a:stretch>
        </p:blipFill>
        <p:spPr>
          <a:xfrm>
            <a:off x="1730885" y="152400"/>
            <a:ext cx="10461969" cy="6684847"/>
          </a:xfrm>
          <a:prstGeom prst="rect">
            <a:avLst/>
          </a:prstGeom>
        </p:spPr>
      </p:pic>
    </p:spTree>
    <p:extLst>
      <p:ext uri="{BB962C8B-B14F-4D97-AF65-F5344CB8AC3E}">
        <p14:creationId xmlns:p14="http://schemas.microsoft.com/office/powerpoint/2010/main" val="51534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36EF-B59A-BBA6-448C-CAEBE06C685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7F84B1F-AB95-ED57-C4E8-4C5D30AABB3D}"/>
              </a:ext>
            </a:extLst>
          </p:cNvPr>
          <p:cNvPicPr>
            <a:picLocks noChangeAspect="1"/>
          </p:cNvPicPr>
          <p:nvPr/>
        </p:nvPicPr>
        <p:blipFill>
          <a:blip r:embed="rId2"/>
          <a:stretch>
            <a:fillRect/>
          </a:stretch>
        </p:blipFill>
        <p:spPr>
          <a:xfrm>
            <a:off x="1730884" y="60323"/>
            <a:ext cx="10156315" cy="6797677"/>
          </a:xfrm>
          <a:prstGeom prst="rect">
            <a:avLst/>
          </a:prstGeom>
        </p:spPr>
      </p:pic>
    </p:spTree>
    <p:extLst>
      <p:ext uri="{BB962C8B-B14F-4D97-AF65-F5344CB8AC3E}">
        <p14:creationId xmlns:p14="http://schemas.microsoft.com/office/powerpoint/2010/main" val="1489731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7F54-8624-3848-F1BB-BC643B7D5654}"/>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78CCC6A6-3C1F-C109-0833-7DD1A7D33B52}"/>
              </a:ext>
            </a:extLst>
          </p:cNvPr>
          <p:cNvPicPr>
            <a:picLocks noChangeAspect="1"/>
          </p:cNvPicPr>
          <p:nvPr/>
        </p:nvPicPr>
        <p:blipFill>
          <a:blip r:embed="rId2"/>
          <a:stretch>
            <a:fillRect/>
          </a:stretch>
        </p:blipFill>
        <p:spPr>
          <a:xfrm>
            <a:off x="1905000" y="0"/>
            <a:ext cx="9529259" cy="6837496"/>
          </a:xfrm>
          <a:prstGeom prst="rect">
            <a:avLst/>
          </a:prstGeom>
        </p:spPr>
      </p:pic>
    </p:spTree>
    <p:extLst>
      <p:ext uri="{BB962C8B-B14F-4D97-AF65-F5344CB8AC3E}">
        <p14:creationId xmlns:p14="http://schemas.microsoft.com/office/powerpoint/2010/main" val="30859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2D8B-1579-A354-81A7-70F019EAEFDB}"/>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EB66F06-830C-138A-3592-BCE97385F324}"/>
              </a:ext>
            </a:extLst>
          </p:cNvPr>
          <p:cNvPicPr>
            <a:picLocks noChangeAspect="1"/>
          </p:cNvPicPr>
          <p:nvPr/>
        </p:nvPicPr>
        <p:blipFill>
          <a:blip r:embed="rId2"/>
          <a:stretch>
            <a:fillRect/>
          </a:stretch>
        </p:blipFill>
        <p:spPr>
          <a:xfrm>
            <a:off x="1294137" y="10438"/>
            <a:ext cx="9907263" cy="6766273"/>
          </a:xfrm>
          <a:prstGeom prst="rect">
            <a:avLst/>
          </a:prstGeom>
        </p:spPr>
      </p:pic>
    </p:spTree>
    <p:extLst>
      <p:ext uri="{BB962C8B-B14F-4D97-AF65-F5344CB8AC3E}">
        <p14:creationId xmlns:p14="http://schemas.microsoft.com/office/powerpoint/2010/main" val="2001378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D6620D2-C438-5760-FDBE-AB20AD2F44A7}"/>
              </a:ext>
            </a:extLst>
          </p:cNvPr>
          <p:cNvSpPr txBox="1">
            <a:spLocks noGrp="1"/>
          </p:cNvSpPr>
          <p:nvPr>
            <p:ph type="title"/>
          </p:nvPr>
        </p:nvSpPr>
        <p:spPr>
          <a:xfrm>
            <a:off x="3810000" y="71121"/>
            <a:ext cx="4343400" cy="689291"/>
          </a:xfrm>
        </p:spPr>
        <p:txBody>
          <a:bodyPr wrap="square" lIns="0" tIns="12065" rIns="0" bIns="0" rtlCol="0">
            <a:spAutoFit/>
          </a:bodyPr>
          <a:lstStyle/>
          <a:p>
            <a:pPr marL="12700">
              <a:spcBef>
                <a:spcPts val="95"/>
              </a:spcBef>
              <a:defRPr/>
            </a:pPr>
            <a:r>
              <a:rPr spc="-135" dirty="0"/>
              <a:t>COMPOSITES</a:t>
            </a:r>
          </a:p>
        </p:txBody>
      </p:sp>
      <p:sp>
        <p:nvSpPr>
          <p:cNvPr id="6" name="object 6">
            <a:extLst>
              <a:ext uri="{FF2B5EF4-FFF2-40B4-BE49-F238E27FC236}">
                <a16:creationId xmlns:a16="http://schemas.microsoft.com/office/drawing/2014/main" id="{F3266B93-5A1E-3059-349C-6200C8F6985B}"/>
              </a:ext>
            </a:extLst>
          </p:cNvPr>
          <p:cNvSpPr>
            <a:spLocks noGrp="1"/>
          </p:cNvSpPr>
          <p:nvPr>
            <p:ph type="sldNum" sz="quarter" idx="12"/>
          </p:nvPr>
        </p:nvSpPr>
        <p:spPr bwMode="auto">
          <a:xfrm>
            <a:off x="8686800" y="6505575"/>
            <a:ext cx="381000" cy="355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en-US"/>
            </a:defPPr>
            <a:lvl1pPr algn="ctr" rtl="0" eaLnBrk="0" fontAlgn="base" hangingPunct="0">
              <a:spcBef>
                <a:spcPct val="0"/>
              </a:spcBef>
              <a:spcAft>
                <a:spcPct val="0"/>
              </a:spcAft>
              <a:defRPr sz="1200" kern="1200">
                <a:solidFill>
                  <a:schemeClr val="tx1"/>
                </a:solidFill>
                <a:latin typeface="Liberation Sans"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425"/>
              </a:lnSpc>
            </a:pPr>
            <a:fld id="{E4D02081-E2D0-4244-9342-7ABD062C7BB5}" type="slidenum">
              <a:rPr lang="en-US" altLang="en-US" smtClean="0"/>
              <a:pPr>
                <a:lnSpc>
                  <a:spcPts val="1425"/>
                </a:lnSpc>
              </a:pPr>
              <a:t>19</a:t>
            </a:fld>
            <a:endParaRPr lang="en-US" altLang="en-US" sz="1200">
              <a:latin typeface="Liberation Sans" pitchFamily="34" charset="0"/>
            </a:endParaRPr>
          </a:p>
        </p:txBody>
      </p:sp>
      <p:sp>
        <p:nvSpPr>
          <p:cNvPr id="14340" name="object 4">
            <a:extLst>
              <a:ext uri="{FF2B5EF4-FFF2-40B4-BE49-F238E27FC236}">
                <a16:creationId xmlns:a16="http://schemas.microsoft.com/office/drawing/2014/main" id="{9A7337B2-D387-9783-459B-58002AFB44DB}"/>
              </a:ext>
            </a:extLst>
          </p:cNvPr>
          <p:cNvSpPr>
            <a:spLocks noChangeArrowheads="1"/>
          </p:cNvSpPr>
          <p:nvPr/>
        </p:nvSpPr>
        <p:spPr bwMode="auto">
          <a:xfrm>
            <a:off x="533400" y="2514600"/>
            <a:ext cx="11201400" cy="3810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 name="object 5">
            <a:extLst>
              <a:ext uri="{FF2B5EF4-FFF2-40B4-BE49-F238E27FC236}">
                <a16:creationId xmlns:a16="http://schemas.microsoft.com/office/drawing/2014/main" id="{AC8F2AF3-52AA-CC61-4576-0C5C4818D36E}"/>
              </a:ext>
            </a:extLst>
          </p:cNvPr>
          <p:cNvSpPr txBox="1"/>
          <p:nvPr/>
        </p:nvSpPr>
        <p:spPr>
          <a:xfrm>
            <a:off x="2590800" y="1295400"/>
            <a:ext cx="2640013" cy="684212"/>
          </a:xfrm>
          <a:prstGeom prst="rect">
            <a:avLst/>
          </a:prstGeom>
        </p:spPr>
        <p:txBody>
          <a:bodyPr lIns="0" tIns="43180" rIns="0" bIns="0">
            <a:spAutoFit/>
          </a:bodyPr>
          <a:lstStyle/>
          <a:p>
            <a:pPr marL="299085" indent="-286385">
              <a:spcBef>
                <a:spcPts val="340"/>
              </a:spcBef>
              <a:buFontTx/>
              <a:buChar char="–"/>
              <a:tabLst>
                <a:tab pos="299085" algn="l"/>
                <a:tab pos="299720" algn="l"/>
              </a:tabLst>
              <a:defRPr/>
            </a:pPr>
            <a:r>
              <a:rPr sz="2000" dirty="0">
                <a:latin typeface="Arial"/>
                <a:cs typeface="Arial"/>
              </a:rPr>
              <a:t>Light, strong,</a:t>
            </a:r>
            <a:r>
              <a:rPr sz="2000" spc="-130" dirty="0">
                <a:latin typeface="Arial"/>
                <a:cs typeface="Arial"/>
              </a:rPr>
              <a:t> </a:t>
            </a:r>
            <a:r>
              <a:rPr sz="2000" dirty="0">
                <a:latin typeface="Arial"/>
                <a:cs typeface="Arial"/>
              </a:rPr>
              <a:t>flexible</a:t>
            </a:r>
          </a:p>
          <a:p>
            <a:pPr marL="299085" indent="-286385">
              <a:spcBef>
                <a:spcPts val="240"/>
              </a:spcBef>
              <a:buFontTx/>
              <a:buChar char="–"/>
              <a:tabLst>
                <a:tab pos="299085" algn="l"/>
                <a:tab pos="299720" algn="l"/>
              </a:tabLst>
              <a:defRPr/>
            </a:pPr>
            <a:r>
              <a:rPr sz="2000" dirty="0">
                <a:latin typeface="Arial"/>
                <a:cs typeface="Arial"/>
              </a:rPr>
              <a:t>High costs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9800" y="286759"/>
            <a:ext cx="8085081" cy="503758"/>
          </a:xfrm>
          <a:prstGeom prst="rect">
            <a:avLst/>
          </a:prstGeom>
        </p:spPr>
        <p:txBody>
          <a:bodyPr vert="horz" wrap="square" lIns="0" tIns="11206" rIns="0" bIns="0" rtlCol="0">
            <a:spAutoFit/>
          </a:bodyPr>
          <a:lstStyle/>
          <a:p>
            <a:pPr marL="11206">
              <a:spcBef>
                <a:spcPts val="88"/>
              </a:spcBef>
            </a:pPr>
            <a:r>
              <a:rPr sz="3200" dirty="0"/>
              <a:t>What</a:t>
            </a:r>
            <a:r>
              <a:rPr sz="3200" spc="-53" dirty="0"/>
              <a:t> </a:t>
            </a:r>
            <a:r>
              <a:rPr sz="3200" dirty="0"/>
              <a:t>is</a:t>
            </a:r>
            <a:r>
              <a:rPr sz="3200" spc="-49" dirty="0"/>
              <a:t> </a:t>
            </a:r>
            <a:r>
              <a:rPr sz="3200" dirty="0"/>
              <a:t>Materials</a:t>
            </a:r>
            <a:r>
              <a:rPr sz="3200" spc="-49" dirty="0"/>
              <a:t> </a:t>
            </a:r>
            <a:r>
              <a:rPr sz="3200" dirty="0"/>
              <a:t>Science</a:t>
            </a:r>
            <a:r>
              <a:rPr sz="3200" spc="-49" dirty="0"/>
              <a:t> </a:t>
            </a:r>
            <a:r>
              <a:rPr sz="3200" dirty="0"/>
              <a:t>and</a:t>
            </a:r>
            <a:r>
              <a:rPr sz="3200" spc="-53" dirty="0"/>
              <a:t> </a:t>
            </a:r>
            <a:r>
              <a:rPr sz="3200" spc="-9" dirty="0"/>
              <a:t>Engineering?</a:t>
            </a:r>
          </a:p>
        </p:txBody>
      </p:sp>
      <p:pic>
        <p:nvPicPr>
          <p:cNvPr id="3" name="object 3"/>
          <p:cNvPicPr/>
          <p:nvPr/>
        </p:nvPicPr>
        <p:blipFill>
          <a:blip r:embed="rId2" cstate="print"/>
          <a:stretch>
            <a:fillRect/>
          </a:stretch>
        </p:blipFill>
        <p:spPr>
          <a:xfrm>
            <a:off x="2285760" y="1077098"/>
            <a:ext cx="7508838" cy="82026"/>
          </a:xfrm>
          <a:prstGeom prst="rect">
            <a:avLst/>
          </a:prstGeom>
        </p:spPr>
      </p:pic>
      <p:grpSp>
        <p:nvGrpSpPr>
          <p:cNvPr id="10" name="object 10"/>
          <p:cNvGrpSpPr/>
          <p:nvPr/>
        </p:nvGrpSpPr>
        <p:grpSpPr>
          <a:xfrm>
            <a:off x="2331480" y="1345367"/>
            <a:ext cx="3765176" cy="4038600"/>
            <a:chOff x="762744" y="1524749"/>
            <a:chExt cx="4267200" cy="4577080"/>
          </a:xfrm>
        </p:grpSpPr>
        <p:pic>
          <p:nvPicPr>
            <p:cNvPr id="11" name="object 11"/>
            <p:cNvPicPr/>
            <p:nvPr/>
          </p:nvPicPr>
          <p:blipFill>
            <a:blip r:embed="rId3" cstate="print"/>
            <a:stretch>
              <a:fillRect/>
            </a:stretch>
          </p:blipFill>
          <p:spPr>
            <a:xfrm>
              <a:off x="1416164" y="2728709"/>
              <a:ext cx="3291839" cy="2880360"/>
            </a:xfrm>
            <a:prstGeom prst="rect">
              <a:avLst/>
            </a:prstGeom>
          </p:spPr>
        </p:pic>
        <p:pic>
          <p:nvPicPr>
            <p:cNvPr id="12" name="object 12"/>
            <p:cNvPicPr/>
            <p:nvPr/>
          </p:nvPicPr>
          <p:blipFill>
            <a:blip r:embed="rId4" cstate="print"/>
            <a:stretch>
              <a:fillRect/>
            </a:stretch>
          </p:blipFill>
          <p:spPr>
            <a:xfrm>
              <a:off x="3758933" y="1524749"/>
              <a:ext cx="1271015" cy="1879092"/>
            </a:xfrm>
            <a:prstGeom prst="rect">
              <a:avLst/>
            </a:prstGeom>
          </p:spPr>
        </p:pic>
        <p:pic>
          <p:nvPicPr>
            <p:cNvPr id="13" name="object 13"/>
            <p:cNvPicPr/>
            <p:nvPr/>
          </p:nvPicPr>
          <p:blipFill>
            <a:blip r:embed="rId5" cstate="print"/>
            <a:stretch>
              <a:fillRect/>
            </a:stretch>
          </p:blipFill>
          <p:spPr>
            <a:xfrm>
              <a:off x="762744" y="4801349"/>
              <a:ext cx="1485900" cy="1299971"/>
            </a:xfrm>
            <a:prstGeom prst="rect">
              <a:avLst/>
            </a:prstGeom>
          </p:spPr>
        </p:pic>
      </p:grpSp>
      <p:sp>
        <p:nvSpPr>
          <p:cNvPr id="15" name="TextBox 14">
            <a:extLst>
              <a:ext uri="{FF2B5EF4-FFF2-40B4-BE49-F238E27FC236}">
                <a16:creationId xmlns:a16="http://schemas.microsoft.com/office/drawing/2014/main" id="{525BF9B8-9B2A-515F-7C07-B9344FE4D424}"/>
              </a:ext>
            </a:extLst>
          </p:cNvPr>
          <p:cNvSpPr txBox="1"/>
          <p:nvPr/>
        </p:nvSpPr>
        <p:spPr>
          <a:xfrm>
            <a:off x="6477000" y="1844088"/>
            <a:ext cx="5257800" cy="3539430"/>
          </a:xfrm>
          <a:prstGeom prst="rect">
            <a:avLst/>
          </a:prstGeom>
          <a:noFill/>
        </p:spPr>
        <p:txBody>
          <a:bodyPr wrap="square" rtlCol="0">
            <a:spAutoFit/>
          </a:bodyPr>
          <a:lstStyle/>
          <a:p>
            <a:pPr algn="just"/>
            <a:r>
              <a:rPr lang="en-US" sz="2800" dirty="0"/>
              <a:t>An interdisciplinary field that addresses the fundamental relationship between the </a:t>
            </a:r>
            <a:r>
              <a:rPr lang="en-US" sz="2800" b="1" u="sng" dirty="0"/>
              <a:t>Processing</a:t>
            </a:r>
            <a:r>
              <a:rPr lang="en-US" sz="2800" dirty="0"/>
              <a:t>, </a:t>
            </a:r>
            <a:r>
              <a:rPr lang="en-US" sz="2800" b="1" u="sng" dirty="0"/>
              <a:t>Structure</a:t>
            </a:r>
            <a:r>
              <a:rPr lang="en-US" sz="2800" dirty="0"/>
              <a:t> and </a:t>
            </a:r>
            <a:r>
              <a:rPr lang="en-US" sz="2800" b="1" u="sng" dirty="0"/>
              <a:t>Properties</a:t>
            </a:r>
            <a:r>
              <a:rPr lang="en-US" sz="2800" dirty="0"/>
              <a:t> of materials and develops them for the desired technological applications (</a:t>
            </a:r>
            <a:r>
              <a:rPr lang="en-US" sz="2800" b="1" u="sng" dirty="0"/>
              <a:t>Performance</a:t>
            </a:r>
            <a:r>
              <a:rPr lang="en-US" sz="2800" dirty="0"/>
              <a:t>)</a:t>
            </a:r>
            <a:endParaRPr lang="en-IN"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B344561-13F3-C066-B0EF-55C5DC211788}"/>
              </a:ext>
            </a:extLst>
          </p:cNvPr>
          <p:cNvSpPr txBox="1">
            <a:spLocks noGrp="1"/>
          </p:cNvSpPr>
          <p:nvPr>
            <p:ph type="title"/>
          </p:nvPr>
        </p:nvSpPr>
        <p:spPr>
          <a:xfrm>
            <a:off x="3276600" y="4175"/>
            <a:ext cx="6629400" cy="689291"/>
          </a:xfrm>
        </p:spPr>
        <p:txBody>
          <a:bodyPr wrap="square" lIns="0" tIns="12065" rIns="0" bIns="0" rtlCol="0">
            <a:spAutoFit/>
          </a:bodyPr>
          <a:lstStyle/>
          <a:p>
            <a:pPr marL="12700">
              <a:spcBef>
                <a:spcPts val="95"/>
              </a:spcBef>
              <a:defRPr/>
            </a:pPr>
            <a:r>
              <a:rPr spc="-160" dirty="0"/>
              <a:t>ADVANCED</a:t>
            </a:r>
            <a:r>
              <a:rPr spc="-285" dirty="0"/>
              <a:t> </a:t>
            </a:r>
            <a:r>
              <a:rPr spc="-170" dirty="0"/>
              <a:t>MATERIALS</a:t>
            </a:r>
          </a:p>
        </p:txBody>
      </p:sp>
      <p:sp>
        <p:nvSpPr>
          <p:cNvPr id="4" name="object 4">
            <a:extLst>
              <a:ext uri="{FF2B5EF4-FFF2-40B4-BE49-F238E27FC236}">
                <a16:creationId xmlns:a16="http://schemas.microsoft.com/office/drawing/2014/main" id="{14D527CE-462B-4A0E-E7F3-A4ADC24EF231}"/>
              </a:ext>
            </a:extLst>
          </p:cNvPr>
          <p:cNvSpPr>
            <a:spLocks noGrp="1"/>
          </p:cNvSpPr>
          <p:nvPr>
            <p:ph type="sldNum" sz="quarter" idx="12"/>
          </p:nvPr>
        </p:nvSpPr>
        <p:spPr bwMode="auto">
          <a:xfrm>
            <a:off x="8686800" y="6505575"/>
            <a:ext cx="381000" cy="355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en-US"/>
            </a:defPPr>
            <a:lvl1pPr algn="ctr" rtl="0" eaLnBrk="0" fontAlgn="base" hangingPunct="0">
              <a:spcBef>
                <a:spcPct val="0"/>
              </a:spcBef>
              <a:spcAft>
                <a:spcPct val="0"/>
              </a:spcAft>
              <a:defRPr sz="1200" kern="1200">
                <a:solidFill>
                  <a:schemeClr val="tx1"/>
                </a:solidFill>
                <a:latin typeface="Liberation Sans"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425"/>
              </a:lnSpc>
            </a:pPr>
            <a:fld id="{E4D02081-E2D0-4244-9342-7ABD062C7BB5}" type="slidenum">
              <a:rPr lang="en-US" altLang="en-US" smtClean="0"/>
              <a:pPr>
                <a:lnSpc>
                  <a:spcPts val="1425"/>
                </a:lnSpc>
              </a:pPr>
              <a:t>20</a:t>
            </a:fld>
            <a:endParaRPr lang="en-US" altLang="en-US" sz="1200">
              <a:latin typeface="Liberation Sans" pitchFamily="34" charset="0"/>
            </a:endParaRPr>
          </a:p>
        </p:txBody>
      </p:sp>
      <p:sp>
        <p:nvSpPr>
          <p:cNvPr id="15364" name="object 3">
            <a:extLst>
              <a:ext uri="{FF2B5EF4-FFF2-40B4-BE49-F238E27FC236}">
                <a16:creationId xmlns:a16="http://schemas.microsoft.com/office/drawing/2014/main" id="{D85831BC-A1D9-A44D-3F44-CF85809EC961}"/>
              </a:ext>
            </a:extLst>
          </p:cNvPr>
          <p:cNvSpPr txBox="1">
            <a:spLocks noChangeArrowheads="1"/>
          </p:cNvSpPr>
          <p:nvPr/>
        </p:nvSpPr>
        <p:spPr bwMode="auto">
          <a:xfrm>
            <a:off x="533400" y="1905000"/>
            <a:ext cx="11277600" cy="349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8895" rIns="0" bIns="0">
            <a:spAutoFit/>
          </a:bodyPr>
          <a:lstStyle>
            <a:lvl1pPr marL="127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sz="2800" b="0" i="0" u="none" strike="noStrike" baseline="0" dirty="0">
                <a:solidFill>
                  <a:srgbClr val="231F20"/>
                </a:solidFill>
                <a:latin typeface="TimesTenLTStd-Roman"/>
              </a:rPr>
              <a:t>Materials utilized in high-technology (or high-tech) applications are sometimes termed </a:t>
            </a:r>
            <a:r>
              <a:rPr lang="en-US" sz="2800" b="0" i="1" u="none" strike="noStrike" baseline="0" dirty="0">
                <a:solidFill>
                  <a:srgbClr val="231F20"/>
                </a:solidFill>
                <a:latin typeface="TimesTenLTStd-Italic"/>
              </a:rPr>
              <a:t>advanced materials. </a:t>
            </a:r>
            <a:r>
              <a:rPr lang="en-US" sz="2800" b="0" i="0" u="none" strike="noStrike" baseline="0" dirty="0">
                <a:solidFill>
                  <a:srgbClr val="231F20"/>
                </a:solidFill>
                <a:latin typeface="TimesTenLTStd-Roman"/>
              </a:rPr>
              <a:t>By </a:t>
            </a:r>
            <a:r>
              <a:rPr lang="en-US" sz="2800" b="0" i="1" u="none" strike="noStrike" baseline="0" dirty="0">
                <a:solidFill>
                  <a:srgbClr val="231F20"/>
                </a:solidFill>
                <a:latin typeface="TimesTenLTStd-Italic"/>
              </a:rPr>
              <a:t>high technology, </a:t>
            </a:r>
            <a:r>
              <a:rPr lang="en-US" sz="2800" b="0" i="0" u="none" strike="noStrike" baseline="0" dirty="0">
                <a:solidFill>
                  <a:srgbClr val="231F20"/>
                </a:solidFill>
                <a:latin typeface="TimesTenLTStd-Roman"/>
              </a:rPr>
              <a:t>we mean a device or product that operates or functions using relatively intricate and sophisticated principles, including electronic equipment (cell phones, DVD players, etc.), computers, fiber-optic systems, high-energy density batteries, energy-conversion systems, and aircraft.</a:t>
            </a:r>
          </a:p>
          <a:p>
            <a:pPr algn="just"/>
            <a:r>
              <a:rPr lang="en-US" sz="2800" b="0" i="0" u="none" strike="noStrike" baseline="0" dirty="0">
                <a:solidFill>
                  <a:srgbClr val="231F20"/>
                </a:solidFill>
                <a:latin typeface="TimesTenLTStd-Roman"/>
              </a:rPr>
              <a:t>Advanced materials include semiconductors, biomaterials, and what we may term materials of the future (i.e., smart materials and nanomaterials),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EE29-2868-FA1A-E64B-E05BA2F8C9E8}"/>
              </a:ext>
            </a:extLst>
          </p:cNvPr>
          <p:cNvSpPr>
            <a:spLocks noGrp="1"/>
          </p:cNvSpPr>
          <p:nvPr>
            <p:ph type="title"/>
          </p:nvPr>
        </p:nvSpPr>
        <p:spPr>
          <a:xfrm>
            <a:off x="1976941" y="324993"/>
            <a:ext cx="9163092" cy="677108"/>
          </a:xfrm>
        </p:spPr>
        <p:txBody>
          <a:bodyPr/>
          <a:lstStyle/>
          <a:p>
            <a:pPr algn="ctr"/>
            <a:r>
              <a:rPr lang="en-US" dirty="0"/>
              <a:t>Semiconductors</a:t>
            </a:r>
            <a:endParaRPr lang="en-IN" dirty="0"/>
          </a:p>
        </p:txBody>
      </p:sp>
      <p:sp>
        <p:nvSpPr>
          <p:cNvPr id="3" name="Text Placeholder 2">
            <a:extLst>
              <a:ext uri="{FF2B5EF4-FFF2-40B4-BE49-F238E27FC236}">
                <a16:creationId xmlns:a16="http://schemas.microsoft.com/office/drawing/2014/main" id="{015F29EA-B1E9-446B-74E8-69841270C9CC}"/>
              </a:ext>
            </a:extLst>
          </p:cNvPr>
          <p:cNvSpPr>
            <a:spLocks noGrp="1"/>
          </p:cNvSpPr>
          <p:nvPr>
            <p:ph type="body" idx="1"/>
          </p:nvPr>
        </p:nvSpPr>
        <p:spPr>
          <a:xfrm>
            <a:off x="609600" y="1447800"/>
            <a:ext cx="10736833" cy="3877985"/>
          </a:xfrm>
        </p:spPr>
        <p:txBody>
          <a:bodyPr/>
          <a:lstStyle/>
          <a:p>
            <a:pPr marL="342900" indent="-342900" algn="l">
              <a:buFont typeface="Arial" panose="020B0604020202020204" pitchFamily="34" charset="0"/>
              <a:buChar char="•"/>
            </a:pPr>
            <a:r>
              <a:rPr lang="en-US" sz="2800" b="0" i="1" u="none" strike="noStrike" baseline="0" dirty="0">
                <a:solidFill>
                  <a:srgbClr val="231F20"/>
                </a:solidFill>
                <a:latin typeface="Arial" panose="020B0604020202020204" pitchFamily="34" charset="0"/>
                <a:cs typeface="Arial" panose="020B0604020202020204" pitchFamily="34" charset="0"/>
              </a:rPr>
              <a:t>Semiconductors </a:t>
            </a:r>
            <a:r>
              <a:rPr lang="en-US" sz="2800" b="0" i="0" u="none" strike="noStrike" baseline="0" dirty="0">
                <a:solidFill>
                  <a:srgbClr val="231F20"/>
                </a:solidFill>
                <a:latin typeface="Arial" panose="020B0604020202020204" pitchFamily="34" charset="0"/>
                <a:cs typeface="Arial" panose="020B0604020202020204" pitchFamily="34" charset="0"/>
              </a:rPr>
              <a:t>have electrical properties that are intermediate between those of electrical conductors (i.e., metals and metal alloys) and insulators (i.e., ceramics and polymers)</a:t>
            </a:r>
          </a:p>
          <a:p>
            <a:pPr marL="342900" indent="-342900" algn="l">
              <a:buFont typeface="Arial" panose="020B0604020202020204" pitchFamily="34" charset="0"/>
              <a:buChar char="•"/>
            </a:pPr>
            <a:r>
              <a:rPr lang="en-US" sz="2800" b="0" dirty="0">
                <a:solidFill>
                  <a:srgbClr val="231F20"/>
                </a:solidFill>
                <a:latin typeface="Arial" panose="020B0604020202020204" pitchFamily="34" charset="0"/>
                <a:cs typeface="Arial" panose="020B0604020202020204" pitchFamily="34" charset="0"/>
              </a:rPr>
              <a:t>E</a:t>
            </a:r>
            <a:r>
              <a:rPr lang="en-US" sz="2800" b="0" i="0" u="none" strike="noStrike" baseline="0" dirty="0">
                <a:solidFill>
                  <a:srgbClr val="231F20"/>
                </a:solidFill>
                <a:latin typeface="Arial" panose="020B0604020202020204" pitchFamily="34" charset="0"/>
                <a:cs typeface="Arial" panose="020B0604020202020204" pitchFamily="34" charset="0"/>
              </a:rPr>
              <a:t>lectrical characteristics of these materials are extremely sensitive to the presence of minute concentrations of impurity atoms.</a:t>
            </a:r>
          </a:p>
          <a:p>
            <a:pPr marL="342900" indent="-342900" algn="l">
              <a:buFont typeface="Arial" panose="020B0604020202020204" pitchFamily="34" charset="0"/>
              <a:buChar char="•"/>
            </a:pPr>
            <a:r>
              <a:rPr lang="en-US" sz="2800" b="0" dirty="0">
                <a:latin typeface="Arial" panose="020B0604020202020204" pitchFamily="34" charset="0"/>
                <a:cs typeface="Arial" panose="020B0604020202020204" pitchFamily="34" charset="0"/>
              </a:rPr>
              <a:t>Semiconductors have made possible the advent of integrated circuitry that has totally revolutionized the electronics and computer industries over the past four decades.</a:t>
            </a:r>
            <a:endParaRPr lang="en-IN"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969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6AE-F105-468E-5519-DEE6ED21B044}"/>
              </a:ext>
            </a:extLst>
          </p:cNvPr>
          <p:cNvSpPr>
            <a:spLocks noGrp="1"/>
          </p:cNvSpPr>
          <p:nvPr>
            <p:ph type="title"/>
          </p:nvPr>
        </p:nvSpPr>
        <p:spPr>
          <a:xfrm>
            <a:off x="1976941" y="324993"/>
            <a:ext cx="9163092" cy="677108"/>
          </a:xfrm>
        </p:spPr>
        <p:txBody>
          <a:bodyPr/>
          <a:lstStyle/>
          <a:p>
            <a:pPr algn="ctr"/>
            <a:r>
              <a:rPr lang="en-US" dirty="0"/>
              <a:t>Biomaterials</a:t>
            </a:r>
            <a:endParaRPr lang="en-IN" dirty="0"/>
          </a:p>
        </p:txBody>
      </p:sp>
      <p:sp>
        <p:nvSpPr>
          <p:cNvPr id="3" name="Text Placeholder 2">
            <a:extLst>
              <a:ext uri="{FF2B5EF4-FFF2-40B4-BE49-F238E27FC236}">
                <a16:creationId xmlns:a16="http://schemas.microsoft.com/office/drawing/2014/main" id="{2140B79D-ACDB-217A-BDC5-3A5D4F8FE6DA}"/>
              </a:ext>
            </a:extLst>
          </p:cNvPr>
          <p:cNvSpPr>
            <a:spLocks noGrp="1"/>
          </p:cNvSpPr>
          <p:nvPr>
            <p:ph type="body" idx="1"/>
          </p:nvPr>
        </p:nvSpPr>
        <p:spPr>
          <a:xfrm>
            <a:off x="228600" y="1142999"/>
            <a:ext cx="11811000" cy="5170646"/>
          </a:xfrm>
        </p:spPr>
        <p:txBody>
          <a:bodyPr/>
          <a:lstStyle/>
          <a:p>
            <a:pPr marL="457200" indent="-457200" algn="just">
              <a:buFont typeface="Arial" panose="020B0604020202020204" pitchFamily="34" charset="0"/>
              <a:buChar char="•"/>
            </a:pPr>
            <a:r>
              <a:rPr lang="en-US" sz="2800" b="0" i="0" dirty="0">
                <a:solidFill>
                  <a:srgbClr val="1F1F1F"/>
                </a:solidFill>
                <a:effectLst/>
                <a:highlight>
                  <a:srgbClr val="FFFFFF"/>
                </a:highlight>
                <a:latin typeface="Google Sans"/>
              </a:rPr>
              <a:t>A biomaterial is </a:t>
            </a:r>
            <a:r>
              <a:rPr lang="en-US" sz="2800" b="0" i="0" dirty="0">
                <a:solidFill>
                  <a:srgbClr val="040C28"/>
                </a:solidFill>
                <a:effectLst/>
                <a:latin typeface="Google Sans"/>
              </a:rPr>
              <a:t>a substance that has been engineered to interact with biological systems for a medical purpose</a:t>
            </a:r>
            <a:r>
              <a:rPr lang="en-US" sz="2800" b="0" i="0" dirty="0">
                <a:solidFill>
                  <a:srgbClr val="1F1F1F"/>
                </a:solidFill>
                <a:effectLst/>
                <a:highlight>
                  <a:srgbClr val="FFFFFF"/>
                </a:highlight>
                <a:latin typeface="Google Sans"/>
              </a:rPr>
              <a:t> – either a therapeutic (treat, augment, repair, or replace a tissue function of the body) or a diagnostic one.</a:t>
            </a:r>
          </a:p>
          <a:p>
            <a:pPr marL="457200" indent="-457200" algn="just">
              <a:buFont typeface="Arial" panose="020B0604020202020204" pitchFamily="34" charset="0"/>
              <a:buChar char="•"/>
            </a:pPr>
            <a:r>
              <a:rPr lang="en-US" sz="2800" b="0" dirty="0"/>
              <a:t>Replacement implants are constructed of biomaterials— materials that are implanted into the body, so that they function in a reliable, safe, and physiologically satisfactory manner, while interacting with living tissue.</a:t>
            </a:r>
          </a:p>
          <a:p>
            <a:pPr marL="457200" indent="-457200" algn="just">
              <a:buFont typeface="Arial" panose="020B0604020202020204" pitchFamily="34" charset="0"/>
              <a:buChar char="•"/>
            </a:pPr>
            <a:r>
              <a:rPr lang="en-US" sz="2800" b="0" dirty="0"/>
              <a:t>Biomaterials must be biocompatible—compatible with body tissues and fluids with which they are in contact over acceptable time periods.</a:t>
            </a:r>
          </a:p>
          <a:p>
            <a:pPr marL="457200" indent="-457200" algn="just">
              <a:buFont typeface="Arial" panose="020B0604020202020204" pitchFamily="34" charset="0"/>
              <a:buChar char="•"/>
            </a:pPr>
            <a:r>
              <a:rPr lang="en-IN" sz="2800" b="0" dirty="0"/>
              <a:t>Biomaterial applications include joint (e.g., hip, knee) and heart valve replacements, vascular (blood vessel) grafts, fracture-fixation devices, dental restorations, and generation of new organ tissues.</a:t>
            </a:r>
          </a:p>
        </p:txBody>
      </p:sp>
    </p:spTree>
    <p:extLst>
      <p:ext uri="{BB962C8B-B14F-4D97-AF65-F5344CB8AC3E}">
        <p14:creationId xmlns:p14="http://schemas.microsoft.com/office/powerpoint/2010/main" val="507376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8147-911C-DDFA-C9E4-2F02223F8795}"/>
              </a:ext>
            </a:extLst>
          </p:cNvPr>
          <p:cNvSpPr>
            <a:spLocks noGrp="1"/>
          </p:cNvSpPr>
          <p:nvPr>
            <p:ph type="title"/>
          </p:nvPr>
        </p:nvSpPr>
        <p:spPr>
          <a:xfrm>
            <a:off x="1976941" y="324993"/>
            <a:ext cx="9163092" cy="677108"/>
          </a:xfrm>
        </p:spPr>
        <p:txBody>
          <a:bodyPr/>
          <a:lstStyle/>
          <a:p>
            <a:pPr algn="ctr"/>
            <a:r>
              <a:rPr lang="en-US" dirty="0"/>
              <a:t>Smart Materials</a:t>
            </a:r>
            <a:endParaRPr lang="en-IN" dirty="0"/>
          </a:p>
        </p:txBody>
      </p:sp>
      <p:sp>
        <p:nvSpPr>
          <p:cNvPr id="3" name="Text Placeholder 2">
            <a:extLst>
              <a:ext uri="{FF2B5EF4-FFF2-40B4-BE49-F238E27FC236}">
                <a16:creationId xmlns:a16="http://schemas.microsoft.com/office/drawing/2014/main" id="{7A4A711B-A293-1AEB-95B0-6B69FC12B6C6}"/>
              </a:ext>
            </a:extLst>
          </p:cNvPr>
          <p:cNvSpPr>
            <a:spLocks noGrp="1"/>
          </p:cNvSpPr>
          <p:nvPr>
            <p:ph type="body" idx="1"/>
          </p:nvPr>
        </p:nvSpPr>
        <p:spPr>
          <a:xfrm>
            <a:off x="381000" y="1143000"/>
            <a:ext cx="11506200" cy="5416868"/>
          </a:xfrm>
        </p:spPr>
        <p:txBody>
          <a:bodyPr/>
          <a:lstStyle/>
          <a:p>
            <a:pPr marL="285750" indent="-285750" algn="just">
              <a:buFont typeface="Arial" panose="020B0604020202020204" pitchFamily="34" charset="0"/>
              <a:buChar char="•"/>
            </a:pPr>
            <a:r>
              <a:rPr lang="en-US" sz="2200" b="0" i="1" u="none" strike="noStrike" baseline="0" dirty="0">
                <a:solidFill>
                  <a:srgbClr val="231F20"/>
                </a:solidFill>
                <a:latin typeface="TimesTenLTStd-Italic"/>
              </a:rPr>
              <a:t>Smart </a:t>
            </a:r>
            <a:r>
              <a:rPr lang="en-US" sz="2200" b="0" i="0" u="none" strike="noStrike" baseline="0" dirty="0">
                <a:solidFill>
                  <a:srgbClr val="231F20"/>
                </a:solidFill>
                <a:latin typeface="TimesTenLTStd-Roman"/>
              </a:rPr>
              <a:t>(or </a:t>
            </a:r>
            <a:r>
              <a:rPr lang="en-US" sz="2200" b="0" i="1" u="none" strike="noStrike" baseline="0" dirty="0">
                <a:solidFill>
                  <a:srgbClr val="231F20"/>
                </a:solidFill>
                <a:latin typeface="TimesTenLTStd-Italic"/>
              </a:rPr>
              <a:t>intelligent</a:t>
            </a:r>
            <a:r>
              <a:rPr lang="en-US" sz="2200" b="0" i="0" u="none" strike="noStrike" baseline="0" dirty="0">
                <a:solidFill>
                  <a:srgbClr val="231F20"/>
                </a:solidFill>
                <a:latin typeface="TimesTenLTStd-Roman"/>
              </a:rPr>
              <a:t>) </a:t>
            </a:r>
            <a:r>
              <a:rPr lang="en-US" sz="2200" b="0" i="1" u="none" strike="noStrike" baseline="0" dirty="0">
                <a:solidFill>
                  <a:srgbClr val="231F20"/>
                </a:solidFill>
                <a:latin typeface="TimesTenLTStd-Italic"/>
              </a:rPr>
              <a:t>materials </a:t>
            </a:r>
            <a:r>
              <a:rPr lang="en-US" sz="2200" b="0" i="0" u="none" strike="noStrike" baseline="0" dirty="0">
                <a:solidFill>
                  <a:srgbClr val="231F20"/>
                </a:solidFill>
                <a:latin typeface="TimesTenLTStd-Roman"/>
              </a:rPr>
              <a:t>are a group of new and state-of-the-art materials now being developed that will have a significant influence on many of our technologies. </a:t>
            </a:r>
          </a:p>
          <a:p>
            <a:pPr marL="285750" indent="-285750" algn="just">
              <a:buFont typeface="Arial" panose="020B0604020202020204" pitchFamily="34" charset="0"/>
              <a:buChar char="•"/>
            </a:pPr>
            <a:r>
              <a:rPr lang="en-US" sz="2200" b="0" i="0" u="none" strike="noStrike" baseline="0" dirty="0">
                <a:solidFill>
                  <a:srgbClr val="231F20"/>
                </a:solidFill>
                <a:latin typeface="TimesTenLTStd-Roman"/>
              </a:rPr>
              <a:t>Components of a smart material (or system) include some type of sensor (which detects an input signal) and an actuator (which performs a responsive and adaptive function). </a:t>
            </a:r>
          </a:p>
          <a:p>
            <a:pPr marL="285750" indent="-285750" algn="just">
              <a:buFont typeface="Arial" panose="020B0604020202020204" pitchFamily="34" charset="0"/>
              <a:buChar char="•"/>
            </a:pPr>
            <a:r>
              <a:rPr lang="en-US" sz="2200" b="0" i="0" u="none" strike="noStrike" baseline="0" dirty="0">
                <a:solidFill>
                  <a:srgbClr val="231F20"/>
                </a:solidFill>
                <a:latin typeface="TimesTenLTStd-Roman"/>
              </a:rPr>
              <a:t>Actuators may be called upon to change shape, position, natural frequency, or mechanical characteristics in response to changes in temperature, electric fields, </a:t>
            </a:r>
            <a:r>
              <a:rPr lang="en-IN" sz="2200" b="0" i="0" u="none" strike="noStrike" baseline="0" dirty="0">
                <a:solidFill>
                  <a:srgbClr val="231F20"/>
                </a:solidFill>
                <a:latin typeface="TimesTenLTStd-Roman"/>
              </a:rPr>
              <a:t>and/or magnetic fields.</a:t>
            </a:r>
          </a:p>
          <a:p>
            <a:pPr marL="285750" indent="-285750" algn="just">
              <a:buFont typeface="Arial" panose="020B0604020202020204" pitchFamily="34" charset="0"/>
              <a:buChar char="•"/>
            </a:pPr>
            <a:r>
              <a:rPr lang="en-US" sz="2200" b="0" i="0" u="none" strike="noStrike" baseline="0" dirty="0">
                <a:solidFill>
                  <a:srgbClr val="231F20"/>
                </a:solidFill>
                <a:latin typeface="TimesTenLTStd-Roman"/>
              </a:rPr>
              <a:t>Four types of materials are commonly used for actuators: shape-memory alloys, piezoelectric ceramics, </a:t>
            </a:r>
            <a:r>
              <a:rPr lang="en-US" sz="2200" b="0" i="0" u="none" strike="noStrike" baseline="0" dirty="0" err="1">
                <a:solidFill>
                  <a:srgbClr val="231F20"/>
                </a:solidFill>
                <a:latin typeface="TimesTenLTStd-Roman"/>
              </a:rPr>
              <a:t>magnetostrictive</a:t>
            </a:r>
            <a:r>
              <a:rPr lang="en-US" sz="2200" b="0" i="0" u="none" strike="noStrike" baseline="0" dirty="0">
                <a:solidFill>
                  <a:srgbClr val="231F20"/>
                </a:solidFill>
                <a:latin typeface="TimesTenLTStd-Roman"/>
              </a:rPr>
              <a:t> materials, and electrorheological /magnetorheological fluids. </a:t>
            </a:r>
          </a:p>
          <a:p>
            <a:pPr marL="285750" indent="-285750" algn="just">
              <a:buFont typeface="Arial" panose="020B0604020202020204" pitchFamily="34" charset="0"/>
              <a:buChar char="•"/>
            </a:pPr>
            <a:r>
              <a:rPr lang="en-US" sz="2200" b="0" i="1" u="none" strike="noStrike" baseline="0" dirty="0">
                <a:solidFill>
                  <a:srgbClr val="231F20"/>
                </a:solidFill>
                <a:latin typeface="TimesTenLTStd-Italic"/>
              </a:rPr>
              <a:t>Shape-memory alloys </a:t>
            </a:r>
            <a:r>
              <a:rPr lang="en-US" sz="2200" b="0" i="0" u="none" strike="noStrike" baseline="0" dirty="0">
                <a:solidFill>
                  <a:srgbClr val="231F20"/>
                </a:solidFill>
                <a:latin typeface="TimesTenLTStd-Roman"/>
              </a:rPr>
              <a:t>are metals that, after having been deformed, revert to their original shape when temperature is changed.</a:t>
            </a:r>
          </a:p>
          <a:p>
            <a:pPr marL="285750" indent="-285750" algn="just">
              <a:buFont typeface="Arial" panose="020B0604020202020204" pitchFamily="34" charset="0"/>
              <a:buChar char="•"/>
            </a:pPr>
            <a:r>
              <a:rPr lang="en-US" sz="2200" b="0" i="1" u="none" strike="noStrike" baseline="0" dirty="0">
                <a:solidFill>
                  <a:srgbClr val="231F20"/>
                </a:solidFill>
                <a:latin typeface="TimesTenLTStd-Italic"/>
              </a:rPr>
              <a:t>Piezoelectric ceramics </a:t>
            </a:r>
            <a:r>
              <a:rPr lang="en-US" sz="2200" b="0" i="0" u="none" strike="noStrike" baseline="0" dirty="0">
                <a:solidFill>
                  <a:srgbClr val="231F20"/>
                </a:solidFill>
                <a:latin typeface="TimesTenLTStd-Roman"/>
              </a:rPr>
              <a:t>expand and contract in response to an applied electric field (or voltage); conversely, they also generate an electric field when their dimensions are altered</a:t>
            </a:r>
          </a:p>
          <a:p>
            <a:pPr marL="285750" indent="-285750" algn="just">
              <a:buFont typeface="Arial" panose="020B0604020202020204" pitchFamily="34" charset="0"/>
              <a:buChar char="•"/>
            </a:pPr>
            <a:r>
              <a:rPr lang="en-US" sz="2200" b="0" i="0" u="none" strike="noStrike" baseline="0" dirty="0">
                <a:solidFill>
                  <a:srgbClr val="231F20"/>
                </a:solidFill>
                <a:latin typeface="TimesTenLTStd-Roman"/>
              </a:rPr>
              <a:t>The behavior of </a:t>
            </a:r>
            <a:r>
              <a:rPr lang="en-US" sz="2200" b="0" i="1" u="none" strike="noStrike" baseline="0" dirty="0" err="1">
                <a:solidFill>
                  <a:srgbClr val="231F20"/>
                </a:solidFill>
                <a:latin typeface="TimesTenLTStd-Italic"/>
              </a:rPr>
              <a:t>magnetostrictive</a:t>
            </a:r>
            <a:r>
              <a:rPr lang="en-US" sz="2200" b="0" i="1" u="none" strike="noStrike" baseline="0" dirty="0">
                <a:solidFill>
                  <a:srgbClr val="231F20"/>
                </a:solidFill>
                <a:latin typeface="TimesTenLTStd-Italic"/>
              </a:rPr>
              <a:t> materials </a:t>
            </a:r>
            <a:r>
              <a:rPr lang="en-US" sz="2200" b="0" i="0" u="none" strike="noStrike" baseline="0" dirty="0">
                <a:solidFill>
                  <a:srgbClr val="231F20"/>
                </a:solidFill>
                <a:latin typeface="TimesTenLTStd-Roman"/>
              </a:rPr>
              <a:t>is analogous to that of </a:t>
            </a:r>
            <a:r>
              <a:rPr lang="en-US" sz="2200" b="0" i="0" u="none" strike="noStrike" baseline="0" dirty="0" err="1">
                <a:solidFill>
                  <a:srgbClr val="231F20"/>
                </a:solidFill>
                <a:latin typeface="TimesTenLTStd-Roman"/>
              </a:rPr>
              <a:t>piezoelectrics</a:t>
            </a:r>
            <a:r>
              <a:rPr lang="en-US" sz="2200" b="0" i="0" u="none" strike="noStrike" baseline="0" dirty="0">
                <a:solidFill>
                  <a:srgbClr val="231F20"/>
                </a:solidFill>
                <a:latin typeface="TimesTenLTStd-Roman"/>
              </a:rPr>
              <a:t>, except that they are responsive to magnetic fields.</a:t>
            </a:r>
          </a:p>
          <a:p>
            <a:pPr marL="285750" indent="-285750" algn="just">
              <a:buFont typeface="Arial" panose="020B0604020202020204" pitchFamily="34" charset="0"/>
              <a:buChar char="•"/>
            </a:pPr>
            <a:r>
              <a:rPr lang="en-US" sz="2200" b="0" i="1" dirty="0">
                <a:solidFill>
                  <a:srgbClr val="231F20"/>
                </a:solidFill>
                <a:latin typeface="TimesTenLTStd-Roman"/>
              </a:rPr>
              <a:t>E</a:t>
            </a:r>
            <a:r>
              <a:rPr lang="en-US" sz="2200" b="0" i="1" u="none" strike="noStrike" baseline="0" dirty="0">
                <a:solidFill>
                  <a:srgbClr val="231F20"/>
                </a:solidFill>
                <a:latin typeface="TimesTenLTStd-Italic"/>
              </a:rPr>
              <a:t>lectrorheological </a:t>
            </a:r>
            <a:r>
              <a:rPr lang="en-US" sz="2200" b="0" i="0" u="none" strike="noStrike" baseline="0" dirty="0">
                <a:solidFill>
                  <a:srgbClr val="231F20"/>
                </a:solidFill>
                <a:latin typeface="TimesTenLTStd-Roman"/>
              </a:rPr>
              <a:t>and </a:t>
            </a:r>
            <a:r>
              <a:rPr lang="en-US" sz="2200" b="0" i="1" u="none" strike="noStrike" baseline="0" dirty="0">
                <a:solidFill>
                  <a:srgbClr val="231F20"/>
                </a:solidFill>
                <a:latin typeface="TimesTenLTStd-Italic"/>
              </a:rPr>
              <a:t>magnetorheological fluids </a:t>
            </a:r>
            <a:r>
              <a:rPr lang="en-US" sz="2200" b="0" i="0" u="none" strike="noStrike" baseline="0" dirty="0">
                <a:solidFill>
                  <a:srgbClr val="231F20"/>
                </a:solidFill>
                <a:latin typeface="TimesTenLTStd-Roman"/>
              </a:rPr>
              <a:t>are liquids that experience dramatic changes in viscosity upon the application of electric and magnetic fields, respectively.</a:t>
            </a:r>
            <a:endParaRPr lang="en-IN" sz="2200" dirty="0"/>
          </a:p>
        </p:txBody>
      </p:sp>
    </p:spTree>
    <p:extLst>
      <p:ext uri="{BB962C8B-B14F-4D97-AF65-F5344CB8AC3E}">
        <p14:creationId xmlns:p14="http://schemas.microsoft.com/office/powerpoint/2010/main" val="2311779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A88B-83C1-5561-EC33-8BF2BB52A250}"/>
              </a:ext>
            </a:extLst>
          </p:cNvPr>
          <p:cNvSpPr>
            <a:spLocks noGrp="1"/>
          </p:cNvSpPr>
          <p:nvPr>
            <p:ph type="title"/>
          </p:nvPr>
        </p:nvSpPr>
        <p:spPr>
          <a:xfrm>
            <a:off x="1976941" y="76200"/>
            <a:ext cx="9163092" cy="677108"/>
          </a:xfrm>
        </p:spPr>
        <p:txBody>
          <a:bodyPr/>
          <a:lstStyle/>
          <a:p>
            <a:pPr algn="ctr"/>
            <a:r>
              <a:rPr lang="en-US" dirty="0"/>
              <a:t>Nanomaterials</a:t>
            </a:r>
            <a:endParaRPr lang="en-IN" dirty="0"/>
          </a:p>
        </p:txBody>
      </p:sp>
      <p:sp>
        <p:nvSpPr>
          <p:cNvPr id="3" name="Text Placeholder 2">
            <a:extLst>
              <a:ext uri="{FF2B5EF4-FFF2-40B4-BE49-F238E27FC236}">
                <a16:creationId xmlns:a16="http://schemas.microsoft.com/office/drawing/2014/main" id="{BDCD7596-3E2E-9575-0D07-F70C0F577036}"/>
              </a:ext>
            </a:extLst>
          </p:cNvPr>
          <p:cNvSpPr>
            <a:spLocks noGrp="1"/>
          </p:cNvSpPr>
          <p:nvPr>
            <p:ph type="body" idx="1"/>
          </p:nvPr>
        </p:nvSpPr>
        <p:spPr>
          <a:xfrm>
            <a:off x="533400" y="762000"/>
            <a:ext cx="10813033" cy="5909310"/>
          </a:xfrm>
        </p:spPr>
        <p:txBody>
          <a:bodyPr/>
          <a:lstStyle/>
          <a:p>
            <a:pPr marL="457200" indent="-457200">
              <a:buFont typeface="Arial" panose="020B0604020202020204" pitchFamily="34" charset="0"/>
              <a:buChar char="•"/>
            </a:pPr>
            <a:r>
              <a:rPr lang="en-US" b="0" i="0" dirty="0">
                <a:solidFill>
                  <a:srgbClr val="001D35"/>
                </a:solidFill>
                <a:effectLst/>
                <a:highlight>
                  <a:srgbClr val="FFFFFF"/>
                </a:highlight>
                <a:latin typeface="Google Sans"/>
              </a:rPr>
              <a:t>Nanomaterials are </a:t>
            </a:r>
            <a:r>
              <a:rPr lang="en-US" dirty="0"/>
              <a:t>materials with at least one dimension measuring 100 nanometers or less, and can be found in the form of particles, tubes, rods, or fibers</a:t>
            </a:r>
            <a:r>
              <a:rPr lang="en-US" b="0" i="0" dirty="0">
                <a:solidFill>
                  <a:srgbClr val="001D35"/>
                </a:solidFill>
                <a:effectLst/>
                <a:highlight>
                  <a:srgbClr val="FFFFFF"/>
                </a:highlight>
                <a:latin typeface="Google Sans"/>
              </a:rPr>
              <a:t>. </a:t>
            </a:r>
          </a:p>
          <a:p>
            <a:pPr marL="457200" indent="-457200">
              <a:buFont typeface="Arial" panose="020B0604020202020204" pitchFamily="34" charset="0"/>
              <a:buChar char="•"/>
            </a:pPr>
            <a:r>
              <a:rPr lang="en-US" b="0" i="0" dirty="0">
                <a:solidFill>
                  <a:srgbClr val="001D35"/>
                </a:solidFill>
                <a:effectLst/>
                <a:highlight>
                  <a:srgbClr val="FFFFFF"/>
                </a:highlight>
                <a:latin typeface="Google Sans"/>
              </a:rPr>
              <a:t>Nanomaterials can be natural or human-made, and can be made from any element. They are often categorized as organic (carbon based), inorganic (non-carbon based), or hybrid (a combination of the two).</a:t>
            </a:r>
            <a:endParaRPr lang="en-US" b="0" dirty="0">
              <a:solidFill>
                <a:srgbClr val="001D35"/>
              </a:solidFill>
              <a:highlight>
                <a:srgbClr val="FFFFFF"/>
              </a:highlight>
              <a:latin typeface="Google Sans"/>
            </a:endParaRPr>
          </a:p>
          <a:p>
            <a:pPr marL="457200" indent="-457200">
              <a:buFont typeface="Arial" panose="020B0604020202020204" pitchFamily="34" charset="0"/>
              <a:buChar char="•"/>
            </a:pPr>
            <a:r>
              <a:rPr lang="en-US" b="0" i="0" dirty="0">
                <a:solidFill>
                  <a:srgbClr val="001D35"/>
                </a:solidFill>
                <a:effectLst/>
                <a:highlight>
                  <a:srgbClr val="FFFFFF"/>
                </a:highlight>
                <a:latin typeface="Google Sans"/>
              </a:rPr>
              <a:t>Nanomaterials have unique properties that make them attractive to researchers, including: High surface area for chemical reactions, Unique surface structures, Different ways of interacting with light, and Size-tunable electronic properties.</a:t>
            </a:r>
            <a:endParaRPr lang="en-IN" dirty="0"/>
          </a:p>
        </p:txBody>
      </p:sp>
    </p:spTree>
    <p:extLst>
      <p:ext uri="{BB962C8B-B14F-4D97-AF65-F5344CB8AC3E}">
        <p14:creationId xmlns:p14="http://schemas.microsoft.com/office/powerpoint/2010/main" val="2514329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6B20-79B9-2551-3D45-178C259FBF33}"/>
              </a:ext>
            </a:extLst>
          </p:cNvPr>
          <p:cNvSpPr>
            <a:spLocks noGrp="1"/>
          </p:cNvSpPr>
          <p:nvPr>
            <p:ph type="title"/>
          </p:nvPr>
        </p:nvSpPr>
        <p:spPr>
          <a:xfrm>
            <a:off x="1976941" y="324993"/>
            <a:ext cx="9163092" cy="677108"/>
          </a:xfrm>
        </p:spPr>
        <p:txBody>
          <a:bodyPr/>
          <a:lstStyle/>
          <a:p>
            <a:pPr algn="ctr"/>
            <a:r>
              <a:rPr lang="en-US" dirty="0"/>
              <a:t>Nanomaterials Applications</a:t>
            </a:r>
            <a:endParaRPr lang="en-IN" dirty="0"/>
          </a:p>
        </p:txBody>
      </p:sp>
      <p:sp>
        <p:nvSpPr>
          <p:cNvPr id="3" name="Text Placeholder 2">
            <a:extLst>
              <a:ext uri="{FF2B5EF4-FFF2-40B4-BE49-F238E27FC236}">
                <a16:creationId xmlns:a16="http://schemas.microsoft.com/office/drawing/2014/main" id="{A1C477D4-60AC-907B-D702-A2D51A95C36D}"/>
              </a:ext>
            </a:extLst>
          </p:cNvPr>
          <p:cNvSpPr>
            <a:spLocks noGrp="1"/>
          </p:cNvSpPr>
          <p:nvPr>
            <p:ph type="body" idx="1"/>
          </p:nvPr>
        </p:nvSpPr>
        <p:spPr>
          <a:xfrm>
            <a:off x="533400" y="1143000"/>
            <a:ext cx="10972799" cy="5416868"/>
          </a:xfrm>
        </p:spPr>
        <p:txBody>
          <a:bodyPr/>
          <a:lstStyle/>
          <a:p>
            <a:pPr marL="457200" indent="-457200" algn="just">
              <a:buFont typeface="Arial" panose="020B0604020202020204" pitchFamily="34" charset="0"/>
              <a:buChar char="•"/>
            </a:pPr>
            <a:r>
              <a:rPr lang="en-US" b="0" i="0" dirty="0">
                <a:solidFill>
                  <a:srgbClr val="001D35"/>
                </a:solidFill>
                <a:effectLst/>
                <a:highlight>
                  <a:srgbClr val="FFFFFF"/>
                </a:highlight>
                <a:latin typeface="Google Sans"/>
              </a:rPr>
              <a:t>Healthcare: Nanomaterials can help with medical diagnosis, drug delivery, and imaging.</a:t>
            </a:r>
          </a:p>
          <a:p>
            <a:pPr marL="457200" indent="-457200" algn="just">
              <a:buFont typeface="Arial" panose="020B0604020202020204" pitchFamily="34" charset="0"/>
              <a:buChar char="•"/>
            </a:pPr>
            <a:r>
              <a:rPr lang="en-US" b="0" i="0" dirty="0">
                <a:solidFill>
                  <a:srgbClr val="001D35"/>
                </a:solidFill>
                <a:effectLst/>
                <a:highlight>
                  <a:srgbClr val="FFFFFF"/>
                </a:highlight>
                <a:latin typeface="Google Sans"/>
              </a:rPr>
              <a:t>Electronics: Nanomaterials are useful in electronics due to their small size.</a:t>
            </a:r>
          </a:p>
          <a:p>
            <a:pPr marL="457200" indent="-457200" algn="just">
              <a:buFont typeface="Arial" panose="020B0604020202020204" pitchFamily="34" charset="0"/>
              <a:buChar char="•"/>
            </a:pPr>
            <a:r>
              <a:rPr lang="en-US" b="0" i="0" dirty="0">
                <a:solidFill>
                  <a:srgbClr val="001D35"/>
                </a:solidFill>
                <a:effectLst/>
                <a:highlight>
                  <a:srgbClr val="FFFFFF"/>
                </a:highlight>
                <a:latin typeface="Google Sans"/>
              </a:rPr>
              <a:t>Cosmetics: Thousands of everyday products, including cosmetics, are made with engineered nanomaterials.</a:t>
            </a:r>
          </a:p>
          <a:p>
            <a:pPr marL="457200" indent="-457200" algn="just">
              <a:buFont typeface="Arial" panose="020B0604020202020204" pitchFamily="34" charset="0"/>
              <a:buChar char="•"/>
            </a:pPr>
            <a:r>
              <a:rPr lang="en-US" b="0" i="0" dirty="0">
                <a:solidFill>
                  <a:srgbClr val="001D35"/>
                </a:solidFill>
                <a:effectLst/>
                <a:highlight>
                  <a:srgbClr val="FFFFFF"/>
                </a:highlight>
                <a:latin typeface="Google Sans"/>
              </a:rPr>
              <a:t>Textiles: Nanomaterials can be added to materials like cloth to make them lighter but stronger.</a:t>
            </a:r>
          </a:p>
          <a:p>
            <a:pPr marL="457200" indent="-457200" algn="just">
              <a:buFont typeface="Arial" panose="020B0604020202020204" pitchFamily="34" charset="0"/>
              <a:buChar char="•"/>
            </a:pPr>
            <a:r>
              <a:rPr lang="en-US" b="0" i="0" dirty="0">
                <a:solidFill>
                  <a:srgbClr val="001D35"/>
                </a:solidFill>
                <a:effectLst/>
                <a:highlight>
                  <a:srgbClr val="FFFFFF"/>
                </a:highlight>
                <a:latin typeface="Google Sans"/>
              </a:rPr>
              <a:t>Environmental protection: Nanomaterials can bind with and help neutralize toxins. </a:t>
            </a:r>
          </a:p>
          <a:p>
            <a:pPr algn="just"/>
            <a:endParaRPr lang="en-IN" dirty="0"/>
          </a:p>
        </p:txBody>
      </p:sp>
    </p:spTree>
    <p:extLst>
      <p:ext uri="{BB962C8B-B14F-4D97-AF65-F5344CB8AC3E}">
        <p14:creationId xmlns:p14="http://schemas.microsoft.com/office/powerpoint/2010/main" val="3125053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3DCC7-A316-570F-3E8F-1051DFBB99B6}"/>
              </a:ext>
            </a:extLst>
          </p:cNvPr>
          <p:cNvSpPr>
            <a:spLocks noGrp="1"/>
          </p:cNvSpPr>
          <p:nvPr>
            <p:ph type="title"/>
          </p:nvPr>
        </p:nvSpPr>
        <p:spPr>
          <a:xfrm>
            <a:off x="1976941" y="324993"/>
            <a:ext cx="9163092" cy="677108"/>
          </a:xfrm>
        </p:spPr>
        <p:txBody>
          <a:bodyPr/>
          <a:lstStyle/>
          <a:p>
            <a:r>
              <a:rPr lang="en-US" dirty="0"/>
              <a:t>Materials Science and Engineering</a:t>
            </a:r>
            <a:endParaRPr lang="en-IN" dirty="0"/>
          </a:p>
        </p:txBody>
      </p:sp>
      <p:pic>
        <p:nvPicPr>
          <p:cNvPr id="4" name="Picture 3">
            <a:extLst>
              <a:ext uri="{FF2B5EF4-FFF2-40B4-BE49-F238E27FC236}">
                <a16:creationId xmlns:a16="http://schemas.microsoft.com/office/drawing/2014/main" id="{6C8E2786-C1CF-1C25-3E0E-AD77797D78E6}"/>
              </a:ext>
            </a:extLst>
          </p:cNvPr>
          <p:cNvPicPr>
            <a:picLocks noChangeAspect="1"/>
          </p:cNvPicPr>
          <p:nvPr/>
        </p:nvPicPr>
        <p:blipFill>
          <a:blip r:embed="rId2"/>
          <a:stretch>
            <a:fillRect/>
          </a:stretch>
        </p:blipFill>
        <p:spPr>
          <a:xfrm>
            <a:off x="1524000" y="1447800"/>
            <a:ext cx="8998476" cy="4956478"/>
          </a:xfrm>
          <a:prstGeom prst="rect">
            <a:avLst/>
          </a:prstGeom>
        </p:spPr>
      </p:pic>
    </p:spTree>
    <p:extLst>
      <p:ext uri="{BB962C8B-B14F-4D97-AF65-F5344CB8AC3E}">
        <p14:creationId xmlns:p14="http://schemas.microsoft.com/office/powerpoint/2010/main" val="4073447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760" y="1077098"/>
            <a:ext cx="7508838" cy="82026"/>
          </a:xfrm>
          <a:prstGeom prst="rect">
            <a:avLst/>
          </a:prstGeom>
        </p:spPr>
      </p:pic>
      <p:sp>
        <p:nvSpPr>
          <p:cNvPr id="3" name="object 3"/>
          <p:cNvSpPr txBox="1">
            <a:spLocks noGrp="1"/>
          </p:cNvSpPr>
          <p:nvPr>
            <p:ph type="title"/>
          </p:nvPr>
        </p:nvSpPr>
        <p:spPr>
          <a:xfrm>
            <a:off x="3402830" y="286758"/>
            <a:ext cx="8085081" cy="688424"/>
          </a:xfrm>
          <a:prstGeom prst="rect">
            <a:avLst/>
          </a:prstGeom>
        </p:spPr>
        <p:txBody>
          <a:bodyPr vert="horz" wrap="square" lIns="0" tIns="11206" rIns="0" bIns="0" rtlCol="0">
            <a:spAutoFit/>
          </a:bodyPr>
          <a:lstStyle/>
          <a:p>
            <a:pPr marL="11206">
              <a:spcBef>
                <a:spcPts val="88"/>
              </a:spcBef>
            </a:pPr>
            <a:r>
              <a:rPr dirty="0"/>
              <a:t>Materials</a:t>
            </a:r>
            <a:r>
              <a:rPr spc="-75" dirty="0"/>
              <a:t> </a:t>
            </a:r>
            <a:r>
              <a:rPr dirty="0"/>
              <a:t>through</a:t>
            </a:r>
            <a:r>
              <a:rPr spc="-75" dirty="0"/>
              <a:t> </a:t>
            </a:r>
            <a:r>
              <a:rPr dirty="0"/>
              <a:t>the</a:t>
            </a:r>
            <a:r>
              <a:rPr spc="-75" dirty="0"/>
              <a:t> </a:t>
            </a:r>
            <a:r>
              <a:rPr spc="-18" dirty="0"/>
              <a:t>ages</a:t>
            </a:r>
          </a:p>
        </p:txBody>
      </p:sp>
      <p:pic>
        <p:nvPicPr>
          <p:cNvPr id="4" name="object 4"/>
          <p:cNvPicPr/>
          <p:nvPr/>
        </p:nvPicPr>
        <p:blipFill>
          <a:blip r:embed="rId3" cstate="print"/>
          <a:stretch>
            <a:fillRect/>
          </a:stretch>
        </p:blipFill>
        <p:spPr>
          <a:xfrm>
            <a:off x="2667657" y="2353896"/>
            <a:ext cx="1643230" cy="2689412"/>
          </a:xfrm>
          <a:prstGeom prst="rect">
            <a:avLst/>
          </a:prstGeom>
        </p:spPr>
      </p:pic>
      <p:sp>
        <p:nvSpPr>
          <p:cNvPr id="5" name="object 5"/>
          <p:cNvSpPr txBox="1"/>
          <p:nvPr/>
        </p:nvSpPr>
        <p:spPr>
          <a:xfrm>
            <a:off x="4411292" y="1635369"/>
            <a:ext cx="3369609" cy="228054"/>
          </a:xfrm>
          <a:prstGeom prst="rect">
            <a:avLst/>
          </a:prstGeom>
        </p:spPr>
        <p:txBody>
          <a:bodyPr vert="horz" wrap="square" lIns="0" tIns="10646" rIns="0" bIns="0" rtlCol="0">
            <a:spAutoFit/>
          </a:bodyPr>
          <a:lstStyle/>
          <a:p>
            <a:pPr marL="11206">
              <a:spcBef>
                <a:spcPts val="84"/>
              </a:spcBef>
            </a:pPr>
            <a:r>
              <a:rPr sz="1412" b="1" dirty="0">
                <a:latin typeface="Arial"/>
                <a:cs typeface="Arial"/>
              </a:rPr>
              <a:t>Stone</a:t>
            </a:r>
            <a:r>
              <a:rPr sz="1412" b="1" spc="-26" dirty="0">
                <a:latin typeface="Arial"/>
                <a:cs typeface="Arial"/>
              </a:rPr>
              <a:t> </a:t>
            </a:r>
            <a:r>
              <a:rPr sz="1412" b="1" dirty="0">
                <a:latin typeface="Arial"/>
                <a:cs typeface="Arial"/>
              </a:rPr>
              <a:t>Age</a:t>
            </a:r>
            <a:r>
              <a:rPr sz="1412" b="1" spc="-22" dirty="0">
                <a:latin typeface="Arial"/>
                <a:cs typeface="Arial"/>
              </a:rPr>
              <a:t> </a:t>
            </a:r>
            <a:r>
              <a:rPr sz="1412" b="1" dirty="0">
                <a:latin typeface="Arial"/>
                <a:cs typeface="Arial"/>
              </a:rPr>
              <a:t>(beginning</a:t>
            </a:r>
            <a:r>
              <a:rPr sz="1412" b="1" spc="-22" dirty="0">
                <a:latin typeface="Arial"/>
                <a:cs typeface="Arial"/>
              </a:rPr>
              <a:t> </a:t>
            </a:r>
            <a:r>
              <a:rPr sz="1412" b="1" dirty="0">
                <a:latin typeface="Arial"/>
                <a:cs typeface="Arial"/>
              </a:rPr>
              <a:t>of</a:t>
            </a:r>
            <a:r>
              <a:rPr sz="1412" b="1" spc="-22" dirty="0">
                <a:latin typeface="Arial"/>
                <a:cs typeface="Arial"/>
              </a:rPr>
              <a:t> </a:t>
            </a:r>
            <a:r>
              <a:rPr sz="1412" b="1" dirty="0">
                <a:latin typeface="Arial"/>
                <a:cs typeface="Arial"/>
              </a:rPr>
              <a:t>life</a:t>
            </a:r>
            <a:r>
              <a:rPr sz="1412" b="1" spc="-26" dirty="0">
                <a:latin typeface="Arial"/>
                <a:cs typeface="Arial"/>
              </a:rPr>
              <a:t> </a:t>
            </a:r>
            <a:r>
              <a:rPr sz="1412" b="1" dirty="0">
                <a:latin typeface="Arial"/>
                <a:cs typeface="Arial"/>
              </a:rPr>
              <a:t>–</a:t>
            </a:r>
            <a:r>
              <a:rPr sz="1412" b="1" spc="-18" dirty="0">
                <a:latin typeface="Arial"/>
                <a:cs typeface="Arial"/>
              </a:rPr>
              <a:t> </a:t>
            </a:r>
            <a:r>
              <a:rPr sz="1412" b="1" dirty="0">
                <a:latin typeface="Arial"/>
                <a:cs typeface="Arial"/>
              </a:rPr>
              <a:t>3000</a:t>
            </a:r>
            <a:r>
              <a:rPr sz="1412" b="1" spc="-22" dirty="0">
                <a:latin typeface="Arial"/>
                <a:cs typeface="Arial"/>
              </a:rPr>
              <a:t> BC)</a:t>
            </a:r>
            <a:endParaRPr sz="1412">
              <a:latin typeface="Arial"/>
              <a:cs typeface="Arial"/>
            </a:endParaRPr>
          </a:p>
        </p:txBody>
      </p:sp>
      <p:pic>
        <p:nvPicPr>
          <p:cNvPr id="6" name="object 6"/>
          <p:cNvPicPr/>
          <p:nvPr/>
        </p:nvPicPr>
        <p:blipFill>
          <a:blip r:embed="rId4" cstate="print"/>
          <a:stretch>
            <a:fillRect/>
          </a:stretch>
        </p:blipFill>
        <p:spPr>
          <a:xfrm>
            <a:off x="5155367" y="2263801"/>
            <a:ext cx="4168585" cy="2779506"/>
          </a:xfrm>
          <a:prstGeom prst="rect">
            <a:avLst/>
          </a:prstGeom>
        </p:spPr>
      </p:pic>
      <p:sp>
        <p:nvSpPr>
          <p:cNvPr id="7" name="object 7"/>
          <p:cNvSpPr txBox="1"/>
          <p:nvPr/>
        </p:nvSpPr>
        <p:spPr>
          <a:xfrm>
            <a:off x="2636280" y="5348102"/>
            <a:ext cx="5693149" cy="228054"/>
          </a:xfrm>
          <a:prstGeom prst="rect">
            <a:avLst/>
          </a:prstGeom>
        </p:spPr>
        <p:txBody>
          <a:bodyPr vert="horz" wrap="square" lIns="0" tIns="10646" rIns="0" bIns="0" rtlCol="0">
            <a:spAutoFit/>
          </a:bodyPr>
          <a:lstStyle/>
          <a:p>
            <a:pPr marL="11206">
              <a:spcBef>
                <a:spcPts val="84"/>
              </a:spcBef>
            </a:pPr>
            <a:r>
              <a:rPr sz="1412" dirty="0">
                <a:solidFill>
                  <a:srgbClr val="FF3B2B"/>
                </a:solidFill>
                <a:latin typeface="Arial"/>
                <a:cs typeface="Arial"/>
              </a:rPr>
              <a:t>Feature:</a:t>
            </a:r>
            <a:r>
              <a:rPr sz="1412" spc="-18" dirty="0">
                <a:solidFill>
                  <a:srgbClr val="FF3B2B"/>
                </a:solidFill>
                <a:latin typeface="Arial"/>
                <a:cs typeface="Arial"/>
              </a:rPr>
              <a:t> </a:t>
            </a:r>
            <a:r>
              <a:rPr sz="1412" dirty="0">
                <a:solidFill>
                  <a:srgbClr val="FF3B2B"/>
                </a:solidFill>
                <a:latin typeface="Arial"/>
                <a:cs typeface="Arial"/>
              </a:rPr>
              <a:t>Using</a:t>
            </a:r>
            <a:r>
              <a:rPr sz="1412" spc="-13" dirty="0">
                <a:solidFill>
                  <a:srgbClr val="FF3B2B"/>
                </a:solidFill>
                <a:latin typeface="Arial"/>
                <a:cs typeface="Arial"/>
              </a:rPr>
              <a:t> </a:t>
            </a:r>
            <a:r>
              <a:rPr sz="1412" dirty="0">
                <a:solidFill>
                  <a:srgbClr val="FF3B2B"/>
                </a:solidFill>
                <a:latin typeface="Arial"/>
                <a:cs typeface="Arial"/>
              </a:rPr>
              <a:t>naturally</a:t>
            </a:r>
            <a:r>
              <a:rPr sz="1412" spc="-18" dirty="0">
                <a:solidFill>
                  <a:srgbClr val="FF3B2B"/>
                </a:solidFill>
                <a:latin typeface="Arial"/>
                <a:cs typeface="Arial"/>
              </a:rPr>
              <a:t> </a:t>
            </a:r>
            <a:r>
              <a:rPr sz="1412" dirty="0">
                <a:solidFill>
                  <a:srgbClr val="FF3B2B"/>
                </a:solidFill>
                <a:latin typeface="Arial"/>
                <a:cs typeface="Arial"/>
              </a:rPr>
              <a:t>occurring</a:t>
            </a:r>
            <a:r>
              <a:rPr sz="1412" spc="-13" dirty="0">
                <a:solidFill>
                  <a:srgbClr val="FF3B2B"/>
                </a:solidFill>
                <a:latin typeface="Arial"/>
                <a:cs typeface="Arial"/>
              </a:rPr>
              <a:t> </a:t>
            </a:r>
            <a:r>
              <a:rPr sz="1412" dirty="0">
                <a:solidFill>
                  <a:srgbClr val="FF3B2B"/>
                </a:solidFill>
                <a:latin typeface="Arial"/>
                <a:cs typeface="Arial"/>
              </a:rPr>
              <a:t>materials</a:t>
            </a:r>
            <a:r>
              <a:rPr sz="1412" spc="-18" dirty="0">
                <a:solidFill>
                  <a:srgbClr val="FF3B2B"/>
                </a:solidFill>
                <a:latin typeface="Arial"/>
                <a:cs typeface="Arial"/>
              </a:rPr>
              <a:t> </a:t>
            </a:r>
            <a:r>
              <a:rPr sz="1412" dirty="0">
                <a:solidFill>
                  <a:srgbClr val="FF3B2B"/>
                </a:solidFill>
                <a:latin typeface="Arial"/>
                <a:cs typeface="Arial"/>
              </a:rPr>
              <a:t>with</a:t>
            </a:r>
            <a:r>
              <a:rPr sz="1412" spc="-13" dirty="0">
                <a:solidFill>
                  <a:srgbClr val="FF3B2B"/>
                </a:solidFill>
                <a:latin typeface="Arial"/>
                <a:cs typeface="Arial"/>
              </a:rPr>
              <a:t> </a:t>
            </a:r>
            <a:r>
              <a:rPr sz="1412" dirty="0">
                <a:solidFill>
                  <a:srgbClr val="FF3B2B"/>
                </a:solidFill>
                <a:latin typeface="Arial"/>
                <a:cs typeface="Arial"/>
              </a:rPr>
              <a:t>only</a:t>
            </a:r>
            <a:r>
              <a:rPr sz="1412" spc="-18" dirty="0">
                <a:solidFill>
                  <a:srgbClr val="FF3B2B"/>
                </a:solidFill>
                <a:latin typeface="Arial"/>
                <a:cs typeface="Arial"/>
              </a:rPr>
              <a:t> </a:t>
            </a:r>
            <a:r>
              <a:rPr sz="1412" dirty="0">
                <a:solidFill>
                  <a:srgbClr val="FF3B2B"/>
                </a:solidFill>
                <a:latin typeface="Arial"/>
                <a:cs typeface="Arial"/>
              </a:rPr>
              <a:t>changes</a:t>
            </a:r>
            <a:r>
              <a:rPr sz="1412" spc="-13" dirty="0">
                <a:solidFill>
                  <a:srgbClr val="FF3B2B"/>
                </a:solidFill>
                <a:latin typeface="Arial"/>
                <a:cs typeface="Arial"/>
              </a:rPr>
              <a:t> </a:t>
            </a:r>
            <a:r>
              <a:rPr sz="1412" dirty="0">
                <a:solidFill>
                  <a:srgbClr val="FF3B2B"/>
                </a:solidFill>
                <a:latin typeface="Arial"/>
                <a:cs typeface="Arial"/>
              </a:rPr>
              <a:t>in</a:t>
            </a:r>
            <a:r>
              <a:rPr sz="1412" spc="-13" dirty="0">
                <a:solidFill>
                  <a:srgbClr val="FF3B2B"/>
                </a:solidFill>
                <a:latin typeface="Arial"/>
                <a:cs typeface="Arial"/>
              </a:rPr>
              <a:t> </a:t>
            </a:r>
            <a:r>
              <a:rPr sz="1412" spc="-9" dirty="0">
                <a:solidFill>
                  <a:srgbClr val="FF3B2B"/>
                </a:solidFill>
                <a:latin typeface="Arial"/>
                <a:cs typeface="Arial"/>
              </a:rPr>
              <a:t>shape</a:t>
            </a:r>
            <a:endParaRPr sz="1412">
              <a:latin typeface="Arial"/>
              <a:cs typeface="Arial"/>
            </a:endParaRPr>
          </a:p>
        </p:txBody>
      </p:sp>
      <p:sp>
        <p:nvSpPr>
          <p:cNvPr id="8" name="object 8"/>
          <p:cNvSpPr txBox="1">
            <a:spLocks noGrp="1"/>
          </p:cNvSpPr>
          <p:nvPr>
            <p:ph type="sldNum" sz="quarter" idx="7"/>
          </p:nvPr>
        </p:nvSpPr>
        <p:spPr>
          <a:xfrm>
            <a:off x="9403976" y="5627594"/>
            <a:ext cx="2474259" cy="205184"/>
          </a:xfrm>
          <a:prstGeom prst="rect">
            <a:avLst/>
          </a:prstGeom>
        </p:spPr>
        <p:txBody>
          <a:bodyPr vert="horz" wrap="square" lIns="0" tIns="0" rIns="0" bIns="0" rtlCol="0">
            <a:spAutoFit/>
          </a:bodyPr>
          <a:lstStyle/>
          <a:p>
            <a:pPr marL="120470">
              <a:lnSpc>
                <a:spcPts val="1456"/>
              </a:lnSpc>
            </a:pPr>
            <a:fld id="{81D60167-4931-47E6-BA6A-407CBD079E47}" type="slidenum">
              <a:rPr spc="-44" dirty="0"/>
              <a:pPr marL="120470">
                <a:lnSpc>
                  <a:spcPts val="1456"/>
                </a:lnSpc>
              </a:pPr>
              <a:t>4</a:t>
            </a:fld>
            <a:endParaRPr spc="-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760" y="1077098"/>
            <a:ext cx="7508838" cy="82026"/>
          </a:xfrm>
          <a:prstGeom prst="rect">
            <a:avLst/>
          </a:prstGeom>
        </p:spPr>
      </p:pic>
      <p:sp>
        <p:nvSpPr>
          <p:cNvPr id="3" name="object 3"/>
          <p:cNvSpPr txBox="1">
            <a:spLocks noGrp="1"/>
          </p:cNvSpPr>
          <p:nvPr>
            <p:ph type="title"/>
          </p:nvPr>
        </p:nvSpPr>
        <p:spPr>
          <a:xfrm>
            <a:off x="3402830" y="286758"/>
            <a:ext cx="8085081" cy="688424"/>
          </a:xfrm>
          <a:prstGeom prst="rect">
            <a:avLst/>
          </a:prstGeom>
        </p:spPr>
        <p:txBody>
          <a:bodyPr vert="horz" wrap="square" lIns="0" tIns="11206" rIns="0" bIns="0" rtlCol="0">
            <a:spAutoFit/>
          </a:bodyPr>
          <a:lstStyle/>
          <a:p>
            <a:pPr marL="11206">
              <a:spcBef>
                <a:spcPts val="88"/>
              </a:spcBef>
            </a:pPr>
            <a:r>
              <a:rPr dirty="0"/>
              <a:t>Materials</a:t>
            </a:r>
            <a:r>
              <a:rPr spc="-75" dirty="0"/>
              <a:t> </a:t>
            </a:r>
            <a:r>
              <a:rPr dirty="0"/>
              <a:t>through</a:t>
            </a:r>
            <a:r>
              <a:rPr spc="-75" dirty="0"/>
              <a:t> </a:t>
            </a:r>
            <a:r>
              <a:rPr dirty="0"/>
              <a:t>the</a:t>
            </a:r>
            <a:r>
              <a:rPr spc="-75" dirty="0"/>
              <a:t> </a:t>
            </a:r>
            <a:r>
              <a:rPr spc="-18" dirty="0"/>
              <a:t>ages</a:t>
            </a:r>
          </a:p>
        </p:txBody>
      </p:sp>
      <p:sp>
        <p:nvSpPr>
          <p:cNvPr id="4" name="object 4"/>
          <p:cNvSpPr txBox="1"/>
          <p:nvPr/>
        </p:nvSpPr>
        <p:spPr>
          <a:xfrm>
            <a:off x="3182231" y="1388750"/>
            <a:ext cx="4191240" cy="746328"/>
          </a:xfrm>
          <a:prstGeom prst="rect">
            <a:avLst/>
          </a:prstGeom>
        </p:spPr>
        <p:txBody>
          <a:bodyPr vert="horz" wrap="square" lIns="0" tIns="55469" rIns="0" bIns="0" rtlCol="0">
            <a:spAutoFit/>
          </a:bodyPr>
          <a:lstStyle/>
          <a:p>
            <a:pPr marL="11206">
              <a:spcBef>
                <a:spcPts val="437"/>
              </a:spcBef>
            </a:pPr>
            <a:r>
              <a:rPr sz="2118" b="1" dirty="0">
                <a:latin typeface="Arial"/>
                <a:cs typeface="Arial"/>
              </a:rPr>
              <a:t>Bronze</a:t>
            </a:r>
            <a:r>
              <a:rPr sz="2118" b="1" spc="-9" dirty="0">
                <a:latin typeface="Arial"/>
                <a:cs typeface="Arial"/>
              </a:rPr>
              <a:t> </a:t>
            </a:r>
            <a:r>
              <a:rPr sz="2118" b="1" dirty="0">
                <a:latin typeface="Arial"/>
                <a:cs typeface="Arial"/>
              </a:rPr>
              <a:t>Age</a:t>
            </a:r>
            <a:r>
              <a:rPr sz="2118" b="1" spc="-9" dirty="0">
                <a:latin typeface="Arial"/>
                <a:cs typeface="Arial"/>
              </a:rPr>
              <a:t> </a:t>
            </a:r>
            <a:r>
              <a:rPr sz="2118" b="1" dirty="0">
                <a:latin typeface="Arial"/>
                <a:cs typeface="Arial"/>
              </a:rPr>
              <a:t>(3000</a:t>
            </a:r>
            <a:r>
              <a:rPr sz="2118" b="1" spc="-9" dirty="0">
                <a:latin typeface="Arial"/>
                <a:cs typeface="Arial"/>
              </a:rPr>
              <a:t> </a:t>
            </a:r>
            <a:r>
              <a:rPr sz="2118" b="1" dirty="0">
                <a:latin typeface="Arial"/>
                <a:cs typeface="Arial"/>
              </a:rPr>
              <a:t>BC</a:t>
            </a:r>
            <a:r>
              <a:rPr sz="2118" b="1" spc="-4" dirty="0">
                <a:latin typeface="Arial"/>
                <a:cs typeface="Arial"/>
              </a:rPr>
              <a:t> </a:t>
            </a:r>
            <a:r>
              <a:rPr sz="2118" b="1" dirty="0">
                <a:latin typeface="Arial"/>
                <a:cs typeface="Arial"/>
              </a:rPr>
              <a:t>–</a:t>
            </a:r>
            <a:r>
              <a:rPr sz="2118" b="1" spc="9" dirty="0">
                <a:latin typeface="Arial"/>
                <a:cs typeface="Arial"/>
              </a:rPr>
              <a:t> </a:t>
            </a:r>
            <a:r>
              <a:rPr sz="2118" b="1" dirty="0">
                <a:latin typeface="Arial"/>
                <a:cs typeface="Arial"/>
              </a:rPr>
              <a:t>1200</a:t>
            </a:r>
            <a:r>
              <a:rPr sz="2118" b="1" spc="-4" dirty="0">
                <a:latin typeface="Arial"/>
                <a:cs typeface="Arial"/>
              </a:rPr>
              <a:t> </a:t>
            </a:r>
            <a:r>
              <a:rPr sz="2118" b="1" spc="-22" dirty="0">
                <a:latin typeface="Arial"/>
                <a:cs typeface="Arial"/>
              </a:rPr>
              <a:t>BC)</a:t>
            </a:r>
            <a:endParaRPr sz="2118" dirty="0">
              <a:latin typeface="Arial"/>
              <a:cs typeface="Arial"/>
            </a:endParaRPr>
          </a:p>
          <a:p>
            <a:pPr marL="977765">
              <a:spcBef>
                <a:spcPts val="349"/>
              </a:spcBef>
            </a:pPr>
            <a:r>
              <a:rPr sz="2118" i="1" dirty="0">
                <a:latin typeface="Arial"/>
                <a:cs typeface="Arial"/>
              </a:rPr>
              <a:t>Copper</a:t>
            </a:r>
            <a:r>
              <a:rPr sz="2118" i="1" spc="-9" dirty="0">
                <a:latin typeface="Arial"/>
                <a:cs typeface="Arial"/>
              </a:rPr>
              <a:t> </a:t>
            </a:r>
            <a:r>
              <a:rPr sz="2118" i="1" dirty="0">
                <a:latin typeface="Arial"/>
                <a:cs typeface="Arial"/>
              </a:rPr>
              <a:t>and</a:t>
            </a:r>
            <a:r>
              <a:rPr sz="2118" i="1" spc="-4" dirty="0">
                <a:latin typeface="Arial"/>
                <a:cs typeface="Arial"/>
              </a:rPr>
              <a:t> </a:t>
            </a:r>
            <a:r>
              <a:rPr sz="2118" i="1" dirty="0">
                <a:latin typeface="Arial"/>
                <a:cs typeface="Arial"/>
              </a:rPr>
              <a:t>Tin</a:t>
            </a:r>
            <a:r>
              <a:rPr sz="2118" i="1" spc="-4" dirty="0">
                <a:latin typeface="Arial"/>
                <a:cs typeface="Arial"/>
              </a:rPr>
              <a:t> </a:t>
            </a:r>
            <a:r>
              <a:rPr sz="2118" i="1" spc="-18" dirty="0">
                <a:latin typeface="Arial"/>
                <a:cs typeface="Arial"/>
              </a:rPr>
              <a:t>alloy</a:t>
            </a:r>
            <a:endParaRPr sz="2118" dirty="0">
              <a:latin typeface="Arial"/>
              <a:cs typeface="Arial"/>
            </a:endParaRPr>
          </a:p>
        </p:txBody>
      </p:sp>
      <p:grpSp>
        <p:nvGrpSpPr>
          <p:cNvPr id="5" name="object 5"/>
          <p:cNvGrpSpPr/>
          <p:nvPr/>
        </p:nvGrpSpPr>
        <p:grpSpPr>
          <a:xfrm>
            <a:off x="2802132" y="2566360"/>
            <a:ext cx="1613647" cy="3138768"/>
            <a:chOff x="1296149" y="2908541"/>
            <a:chExt cx="1828800" cy="3557270"/>
          </a:xfrm>
        </p:grpSpPr>
        <p:pic>
          <p:nvPicPr>
            <p:cNvPr id="6" name="object 6"/>
            <p:cNvPicPr/>
            <p:nvPr/>
          </p:nvPicPr>
          <p:blipFill>
            <a:blip r:embed="rId3" cstate="print"/>
            <a:stretch>
              <a:fillRect/>
            </a:stretch>
          </p:blipFill>
          <p:spPr>
            <a:xfrm>
              <a:off x="1296149" y="2908541"/>
              <a:ext cx="1828800" cy="1472184"/>
            </a:xfrm>
            <a:prstGeom prst="rect">
              <a:avLst/>
            </a:prstGeom>
          </p:spPr>
        </p:pic>
        <p:pic>
          <p:nvPicPr>
            <p:cNvPr id="7" name="object 7"/>
            <p:cNvPicPr/>
            <p:nvPr/>
          </p:nvPicPr>
          <p:blipFill>
            <a:blip r:embed="rId4" cstate="print"/>
            <a:stretch>
              <a:fillRect/>
            </a:stretch>
          </p:blipFill>
          <p:spPr>
            <a:xfrm>
              <a:off x="1323581" y="4408144"/>
              <a:ext cx="1790700" cy="2057400"/>
            </a:xfrm>
            <a:prstGeom prst="rect">
              <a:avLst/>
            </a:prstGeom>
          </p:spPr>
        </p:pic>
      </p:grpSp>
      <p:pic>
        <p:nvPicPr>
          <p:cNvPr id="8" name="object 8"/>
          <p:cNvPicPr/>
          <p:nvPr/>
        </p:nvPicPr>
        <p:blipFill>
          <a:blip r:embed="rId5" cstate="print"/>
          <a:stretch>
            <a:fillRect/>
          </a:stretch>
        </p:blipFill>
        <p:spPr>
          <a:xfrm>
            <a:off x="4920044" y="2353890"/>
            <a:ext cx="1454971" cy="3384625"/>
          </a:xfrm>
          <a:prstGeom prst="rect">
            <a:avLst/>
          </a:prstGeom>
        </p:spPr>
      </p:pic>
      <p:sp>
        <p:nvSpPr>
          <p:cNvPr id="9" name="object 9"/>
          <p:cNvSpPr txBox="1"/>
          <p:nvPr/>
        </p:nvSpPr>
        <p:spPr>
          <a:xfrm>
            <a:off x="6771250" y="2521530"/>
            <a:ext cx="3291632" cy="1908395"/>
          </a:xfrm>
          <a:prstGeom prst="rect">
            <a:avLst/>
          </a:prstGeom>
        </p:spPr>
        <p:txBody>
          <a:bodyPr vert="horz" wrap="square" lIns="0" tIns="10085" rIns="0" bIns="0" rtlCol="0">
            <a:spAutoFit/>
          </a:bodyPr>
          <a:lstStyle/>
          <a:p>
            <a:pPr marL="11206" marR="4483" algn="just">
              <a:lnSpc>
                <a:spcPct val="100200"/>
              </a:lnSpc>
              <a:spcBef>
                <a:spcPts val="79"/>
              </a:spcBef>
            </a:pPr>
            <a:r>
              <a:rPr sz="2118" dirty="0">
                <a:solidFill>
                  <a:srgbClr val="FF3B2B"/>
                </a:solidFill>
                <a:latin typeface="Arial"/>
                <a:cs typeface="Arial"/>
              </a:rPr>
              <a:t>Ability</a:t>
            </a:r>
            <a:r>
              <a:rPr sz="2118" spc="224" dirty="0">
                <a:solidFill>
                  <a:srgbClr val="FF3B2B"/>
                </a:solidFill>
                <a:latin typeface="Arial"/>
                <a:cs typeface="Arial"/>
              </a:rPr>
              <a:t> </a:t>
            </a:r>
            <a:r>
              <a:rPr sz="2118" dirty="0">
                <a:solidFill>
                  <a:srgbClr val="FF3B2B"/>
                </a:solidFill>
                <a:latin typeface="Arial"/>
                <a:cs typeface="Arial"/>
              </a:rPr>
              <a:t>to</a:t>
            </a:r>
            <a:r>
              <a:rPr sz="2118" spc="224" dirty="0">
                <a:solidFill>
                  <a:srgbClr val="FF3B2B"/>
                </a:solidFill>
                <a:latin typeface="Arial"/>
                <a:cs typeface="Arial"/>
              </a:rPr>
              <a:t> </a:t>
            </a:r>
            <a:r>
              <a:rPr sz="2118" dirty="0">
                <a:solidFill>
                  <a:srgbClr val="FF3B2B"/>
                </a:solidFill>
                <a:latin typeface="Arial"/>
                <a:cs typeface="Arial"/>
              </a:rPr>
              <a:t>modify</a:t>
            </a:r>
            <a:r>
              <a:rPr sz="2118" spc="224" dirty="0">
                <a:solidFill>
                  <a:srgbClr val="FF3B2B"/>
                </a:solidFill>
                <a:latin typeface="Arial"/>
                <a:cs typeface="Arial"/>
              </a:rPr>
              <a:t> </a:t>
            </a:r>
            <a:r>
              <a:rPr sz="2118" dirty="0">
                <a:solidFill>
                  <a:srgbClr val="FF3B2B"/>
                </a:solidFill>
                <a:latin typeface="Arial"/>
                <a:cs typeface="Arial"/>
              </a:rPr>
              <a:t>materials</a:t>
            </a:r>
            <a:r>
              <a:rPr sz="2118" spc="224" dirty="0">
                <a:solidFill>
                  <a:srgbClr val="FF3B2B"/>
                </a:solidFill>
                <a:latin typeface="Arial"/>
                <a:cs typeface="Arial"/>
              </a:rPr>
              <a:t> </a:t>
            </a:r>
            <a:r>
              <a:rPr sz="2118" spc="-22" dirty="0">
                <a:solidFill>
                  <a:srgbClr val="FF3B2B"/>
                </a:solidFill>
                <a:latin typeface="Arial"/>
                <a:cs typeface="Arial"/>
              </a:rPr>
              <a:t>by </a:t>
            </a:r>
            <a:r>
              <a:rPr sz="2118" dirty="0">
                <a:solidFill>
                  <a:srgbClr val="FF3B2B"/>
                </a:solidFill>
                <a:latin typeface="Arial"/>
                <a:cs typeface="Arial"/>
              </a:rPr>
              <a:t>refining</a:t>
            </a:r>
            <a:r>
              <a:rPr sz="2118" spc="-13" dirty="0">
                <a:solidFill>
                  <a:srgbClr val="FF3B2B"/>
                </a:solidFill>
                <a:latin typeface="Arial"/>
                <a:cs typeface="Arial"/>
              </a:rPr>
              <a:t> </a:t>
            </a:r>
            <a:r>
              <a:rPr sz="2118" dirty="0">
                <a:solidFill>
                  <a:srgbClr val="FF3B2B"/>
                </a:solidFill>
                <a:latin typeface="Arial"/>
                <a:cs typeface="Arial"/>
              </a:rPr>
              <a:t>(using</a:t>
            </a:r>
            <a:r>
              <a:rPr sz="2118" spc="-13" dirty="0">
                <a:solidFill>
                  <a:srgbClr val="FF3B2B"/>
                </a:solidFill>
                <a:latin typeface="Arial"/>
                <a:cs typeface="Arial"/>
              </a:rPr>
              <a:t> </a:t>
            </a:r>
            <a:r>
              <a:rPr sz="2118" dirty="0">
                <a:solidFill>
                  <a:srgbClr val="FF3B2B"/>
                </a:solidFill>
                <a:latin typeface="Arial"/>
                <a:cs typeface="Arial"/>
              </a:rPr>
              <a:t>heat),</a:t>
            </a:r>
            <a:r>
              <a:rPr sz="2118" spc="-9" dirty="0">
                <a:solidFill>
                  <a:srgbClr val="FF3B2B"/>
                </a:solidFill>
                <a:latin typeface="Arial"/>
                <a:cs typeface="Arial"/>
              </a:rPr>
              <a:t> chemical </a:t>
            </a:r>
            <a:r>
              <a:rPr sz="2118" dirty="0">
                <a:solidFill>
                  <a:srgbClr val="FF3B2B"/>
                </a:solidFill>
                <a:latin typeface="Arial"/>
                <a:cs typeface="Arial"/>
              </a:rPr>
              <a:t>modifications</a:t>
            </a:r>
            <a:r>
              <a:rPr sz="2118" spc="224" dirty="0">
                <a:solidFill>
                  <a:srgbClr val="FF3B2B"/>
                </a:solidFill>
                <a:latin typeface="Arial"/>
                <a:cs typeface="Arial"/>
              </a:rPr>
              <a:t>  </a:t>
            </a:r>
            <a:r>
              <a:rPr sz="2118" dirty="0">
                <a:solidFill>
                  <a:srgbClr val="FF3B2B"/>
                </a:solidFill>
                <a:latin typeface="Arial"/>
                <a:cs typeface="Arial"/>
              </a:rPr>
              <a:t>(alloying)</a:t>
            </a:r>
            <a:r>
              <a:rPr sz="2118" spc="229" dirty="0">
                <a:solidFill>
                  <a:srgbClr val="FF3B2B"/>
                </a:solidFill>
                <a:latin typeface="Arial"/>
                <a:cs typeface="Arial"/>
              </a:rPr>
              <a:t>  </a:t>
            </a:r>
            <a:r>
              <a:rPr sz="2118" spc="-22" dirty="0">
                <a:solidFill>
                  <a:srgbClr val="FF3B2B"/>
                </a:solidFill>
                <a:latin typeface="Arial"/>
                <a:cs typeface="Arial"/>
              </a:rPr>
              <a:t>and </a:t>
            </a:r>
            <a:r>
              <a:rPr sz="2118" dirty="0">
                <a:solidFill>
                  <a:srgbClr val="FF3B2B"/>
                </a:solidFill>
                <a:latin typeface="Arial"/>
                <a:cs typeface="Arial"/>
              </a:rPr>
              <a:t>mechanical</a:t>
            </a:r>
            <a:r>
              <a:rPr sz="2118" spc="172" dirty="0">
                <a:solidFill>
                  <a:srgbClr val="FF3B2B"/>
                </a:solidFill>
                <a:latin typeface="Arial"/>
                <a:cs typeface="Arial"/>
              </a:rPr>
              <a:t> </a:t>
            </a:r>
            <a:r>
              <a:rPr sz="2118" dirty="0">
                <a:solidFill>
                  <a:srgbClr val="FF3B2B"/>
                </a:solidFill>
                <a:latin typeface="Arial"/>
                <a:cs typeface="Arial"/>
              </a:rPr>
              <a:t>deformation</a:t>
            </a:r>
            <a:r>
              <a:rPr sz="2118" spc="180" dirty="0">
                <a:solidFill>
                  <a:srgbClr val="FF3B2B"/>
                </a:solidFill>
                <a:latin typeface="Arial"/>
                <a:cs typeface="Arial"/>
              </a:rPr>
              <a:t> </a:t>
            </a:r>
            <a:r>
              <a:rPr sz="2118" spc="-18" dirty="0">
                <a:solidFill>
                  <a:srgbClr val="FF3B2B"/>
                </a:solidFill>
                <a:latin typeface="Arial"/>
                <a:cs typeface="Arial"/>
              </a:rPr>
              <a:t>(cold </a:t>
            </a:r>
            <a:r>
              <a:rPr sz="2118" spc="-9" dirty="0">
                <a:solidFill>
                  <a:srgbClr val="FF3B2B"/>
                </a:solidFill>
                <a:latin typeface="Arial"/>
                <a:cs typeface="Arial"/>
              </a:rPr>
              <a:t>working)</a:t>
            </a:r>
            <a:endParaRPr sz="2118" dirty="0">
              <a:latin typeface="Arial"/>
              <a:cs typeface="Arial"/>
            </a:endParaRPr>
          </a:p>
          <a:p>
            <a:pPr>
              <a:spcBef>
                <a:spcPts val="388"/>
              </a:spcBef>
            </a:pPr>
            <a:endParaRPr sz="1412" dirty="0">
              <a:latin typeface="Arial"/>
              <a:cs typeface="Arial"/>
            </a:endParaRPr>
          </a:p>
        </p:txBody>
      </p:sp>
      <p:sp>
        <p:nvSpPr>
          <p:cNvPr id="10" name="object 10"/>
          <p:cNvSpPr txBox="1">
            <a:spLocks noGrp="1"/>
          </p:cNvSpPr>
          <p:nvPr>
            <p:ph type="sldNum" sz="quarter" idx="7"/>
          </p:nvPr>
        </p:nvSpPr>
        <p:spPr>
          <a:xfrm>
            <a:off x="9403976" y="5627594"/>
            <a:ext cx="2474259" cy="205184"/>
          </a:xfrm>
          <a:prstGeom prst="rect">
            <a:avLst/>
          </a:prstGeom>
        </p:spPr>
        <p:txBody>
          <a:bodyPr vert="horz" wrap="square" lIns="0" tIns="0" rIns="0" bIns="0" rtlCol="0">
            <a:spAutoFit/>
          </a:bodyPr>
          <a:lstStyle/>
          <a:p>
            <a:pPr marL="120470">
              <a:lnSpc>
                <a:spcPts val="1456"/>
              </a:lnSpc>
            </a:pPr>
            <a:fld id="{81D60167-4931-47E6-BA6A-407CBD079E47}" type="slidenum">
              <a:rPr spc="-44" dirty="0"/>
              <a:pPr marL="120470">
                <a:lnSpc>
                  <a:spcPts val="1456"/>
                </a:lnSpc>
              </a:pPr>
              <a:t>5</a:t>
            </a:fld>
            <a:endParaRPr spc="-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760" y="1077098"/>
            <a:ext cx="7508838" cy="82026"/>
          </a:xfrm>
          <a:prstGeom prst="rect">
            <a:avLst/>
          </a:prstGeom>
        </p:spPr>
      </p:pic>
      <p:sp>
        <p:nvSpPr>
          <p:cNvPr id="3" name="object 3"/>
          <p:cNvSpPr txBox="1">
            <a:spLocks noGrp="1"/>
          </p:cNvSpPr>
          <p:nvPr>
            <p:ph type="title"/>
          </p:nvPr>
        </p:nvSpPr>
        <p:spPr>
          <a:xfrm>
            <a:off x="3402830" y="286758"/>
            <a:ext cx="8085081" cy="688424"/>
          </a:xfrm>
          <a:prstGeom prst="rect">
            <a:avLst/>
          </a:prstGeom>
        </p:spPr>
        <p:txBody>
          <a:bodyPr vert="horz" wrap="square" lIns="0" tIns="11206" rIns="0" bIns="0" rtlCol="0">
            <a:spAutoFit/>
          </a:bodyPr>
          <a:lstStyle/>
          <a:p>
            <a:pPr marL="11206">
              <a:spcBef>
                <a:spcPts val="88"/>
              </a:spcBef>
            </a:pPr>
            <a:r>
              <a:rPr dirty="0"/>
              <a:t>Materials</a:t>
            </a:r>
            <a:r>
              <a:rPr spc="-75" dirty="0"/>
              <a:t> </a:t>
            </a:r>
            <a:r>
              <a:rPr dirty="0"/>
              <a:t>through</a:t>
            </a:r>
            <a:r>
              <a:rPr spc="-75" dirty="0"/>
              <a:t> </a:t>
            </a:r>
            <a:r>
              <a:rPr dirty="0"/>
              <a:t>the</a:t>
            </a:r>
            <a:r>
              <a:rPr spc="-75" dirty="0"/>
              <a:t> </a:t>
            </a:r>
            <a:r>
              <a:rPr spc="-18" dirty="0"/>
              <a:t>ages</a:t>
            </a:r>
          </a:p>
        </p:txBody>
      </p:sp>
      <p:sp>
        <p:nvSpPr>
          <p:cNvPr id="4" name="object 4"/>
          <p:cNvSpPr txBox="1"/>
          <p:nvPr/>
        </p:nvSpPr>
        <p:spPr>
          <a:xfrm>
            <a:off x="5987736" y="1803457"/>
            <a:ext cx="5137464" cy="4247807"/>
          </a:xfrm>
          <a:prstGeom prst="rect">
            <a:avLst/>
          </a:prstGeom>
        </p:spPr>
        <p:txBody>
          <a:bodyPr vert="horz" wrap="square" lIns="0" tIns="10646" rIns="0" bIns="0" rtlCol="0">
            <a:spAutoFit/>
          </a:bodyPr>
          <a:lstStyle/>
          <a:p>
            <a:pPr marR="192751" algn="ctr">
              <a:spcBef>
                <a:spcPts val="84"/>
              </a:spcBef>
            </a:pPr>
            <a:r>
              <a:rPr b="1" dirty="0">
                <a:latin typeface="Arial"/>
                <a:cs typeface="Arial"/>
              </a:rPr>
              <a:t>Iron</a:t>
            </a:r>
            <a:r>
              <a:rPr b="1" spc="-13" dirty="0">
                <a:latin typeface="Arial"/>
                <a:cs typeface="Arial"/>
              </a:rPr>
              <a:t> </a:t>
            </a:r>
            <a:r>
              <a:rPr b="1" dirty="0">
                <a:latin typeface="Arial"/>
                <a:cs typeface="Arial"/>
              </a:rPr>
              <a:t>Age</a:t>
            </a:r>
            <a:r>
              <a:rPr b="1" spc="-9" dirty="0">
                <a:latin typeface="Arial"/>
                <a:cs typeface="Arial"/>
              </a:rPr>
              <a:t> </a:t>
            </a:r>
            <a:r>
              <a:rPr b="1" dirty="0">
                <a:latin typeface="Arial"/>
                <a:cs typeface="Arial"/>
              </a:rPr>
              <a:t>(1200</a:t>
            </a:r>
            <a:r>
              <a:rPr b="1" spc="-9" dirty="0">
                <a:latin typeface="Arial"/>
                <a:cs typeface="Arial"/>
              </a:rPr>
              <a:t> </a:t>
            </a:r>
            <a:r>
              <a:rPr b="1" dirty="0">
                <a:latin typeface="Arial"/>
                <a:cs typeface="Arial"/>
              </a:rPr>
              <a:t>BC</a:t>
            </a:r>
            <a:r>
              <a:rPr b="1" spc="-13" dirty="0">
                <a:latin typeface="Arial"/>
                <a:cs typeface="Arial"/>
              </a:rPr>
              <a:t> </a:t>
            </a:r>
            <a:r>
              <a:rPr b="1" dirty="0">
                <a:latin typeface="Arial"/>
                <a:cs typeface="Arial"/>
              </a:rPr>
              <a:t>–</a:t>
            </a:r>
            <a:r>
              <a:rPr b="1" spc="4" dirty="0">
                <a:latin typeface="Arial"/>
                <a:cs typeface="Arial"/>
              </a:rPr>
              <a:t> </a:t>
            </a:r>
            <a:r>
              <a:rPr b="1" spc="-9" dirty="0">
                <a:latin typeface="Arial"/>
                <a:cs typeface="Arial"/>
              </a:rPr>
              <a:t>Present)</a:t>
            </a:r>
            <a:endParaRPr dirty="0">
              <a:latin typeface="Arial"/>
              <a:cs typeface="Arial"/>
            </a:endParaRPr>
          </a:p>
          <a:p>
            <a:pPr>
              <a:spcBef>
                <a:spcPts val="767"/>
              </a:spcBef>
            </a:pPr>
            <a:endParaRPr dirty="0">
              <a:latin typeface="Arial"/>
              <a:cs typeface="Arial"/>
            </a:endParaRPr>
          </a:p>
          <a:p>
            <a:pPr marL="248224" marR="337315" indent="-2802" algn="just"/>
            <a:r>
              <a:rPr dirty="0">
                <a:latin typeface="Arial"/>
                <a:cs typeface="Arial"/>
              </a:rPr>
              <a:t>Casting</a:t>
            </a:r>
            <a:r>
              <a:rPr spc="26" dirty="0">
                <a:latin typeface="Arial"/>
                <a:cs typeface="Arial"/>
              </a:rPr>
              <a:t> </a:t>
            </a:r>
            <a:r>
              <a:rPr dirty="0">
                <a:latin typeface="Arial"/>
                <a:cs typeface="Arial"/>
              </a:rPr>
              <a:t>and</a:t>
            </a:r>
            <a:r>
              <a:rPr spc="26" dirty="0">
                <a:latin typeface="Arial"/>
                <a:cs typeface="Arial"/>
              </a:rPr>
              <a:t> </a:t>
            </a:r>
            <a:r>
              <a:rPr dirty="0">
                <a:latin typeface="Arial"/>
                <a:cs typeface="Arial"/>
              </a:rPr>
              <a:t>alloying</a:t>
            </a:r>
            <a:r>
              <a:rPr spc="26" dirty="0">
                <a:latin typeface="Arial"/>
                <a:cs typeface="Arial"/>
              </a:rPr>
              <a:t> </a:t>
            </a:r>
            <a:r>
              <a:rPr dirty="0">
                <a:latin typeface="Arial"/>
                <a:cs typeface="Arial"/>
              </a:rPr>
              <a:t>wasn’t</a:t>
            </a:r>
            <a:r>
              <a:rPr spc="31" dirty="0">
                <a:latin typeface="Arial"/>
                <a:cs typeface="Arial"/>
              </a:rPr>
              <a:t> </a:t>
            </a:r>
            <a:r>
              <a:rPr dirty="0">
                <a:latin typeface="Arial"/>
                <a:cs typeface="Arial"/>
              </a:rPr>
              <a:t>perfected</a:t>
            </a:r>
            <a:r>
              <a:rPr spc="26" dirty="0">
                <a:latin typeface="Arial"/>
                <a:cs typeface="Arial"/>
              </a:rPr>
              <a:t> </a:t>
            </a:r>
            <a:r>
              <a:rPr spc="-9" dirty="0">
                <a:latin typeface="Arial"/>
                <a:cs typeface="Arial"/>
              </a:rPr>
              <a:t>until </a:t>
            </a:r>
            <a:r>
              <a:rPr dirty="0">
                <a:latin typeface="Arial"/>
                <a:cs typeface="Arial"/>
              </a:rPr>
              <a:t>16</a:t>
            </a:r>
            <a:r>
              <a:rPr baseline="25252" dirty="0">
                <a:latin typeface="Arial"/>
                <a:cs typeface="Arial"/>
              </a:rPr>
              <a:t>th</a:t>
            </a:r>
            <a:r>
              <a:rPr spc="191" baseline="25252" dirty="0">
                <a:latin typeface="Arial"/>
                <a:cs typeface="Arial"/>
              </a:rPr>
              <a:t> </a:t>
            </a:r>
            <a:r>
              <a:rPr spc="-9" dirty="0">
                <a:latin typeface="Arial"/>
                <a:cs typeface="Arial"/>
              </a:rPr>
              <a:t>century</a:t>
            </a:r>
            <a:endParaRPr dirty="0">
              <a:latin typeface="Arial"/>
              <a:cs typeface="Arial"/>
            </a:endParaRPr>
          </a:p>
          <a:p>
            <a:pPr>
              <a:spcBef>
                <a:spcPts val="772"/>
              </a:spcBef>
            </a:pPr>
            <a:endParaRPr dirty="0">
              <a:latin typeface="Arial"/>
              <a:cs typeface="Arial"/>
            </a:endParaRPr>
          </a:p>
          <a:p>
            <a:pPr marL="248224" marR="339556" indent="-2802" algn="just"/>
            <a:r>
              <a:rPr dirty="0">
                <a:latin typeface="Arial"/>
                <a:cs typeface="Arial"/>
              </a:rPr>
              <a:t>Mastery</a:t>
            </a:r>
            <a:r>
              <a:rPr spc="393" dirty="0">
                <a:latin typeface="Arial"/>
                <a:cs typeface="Arial"/>
              </a:rPr>
              <a:t> </a:t>
            </a:r>
            <a:r>
              <a:rPr dirty="0">
                <a:latin typeface="Arial"/>
                <a:cs typeface="Arial"/>
              </a:rPr>
              <a:t>of</a:t>
            </a:r>
            <a:r>
              <a:rPr spc="397" dirty="0">
                <a:latin typeface="Arial"/>
                <a:cs typeface="Arial"/>
              </a:rPr>
              <a:t> </a:t>
            </a:r>
            <a:r>
              <a:rPr dirty="0">
                <a:latin typeface="Arial"/>
                <a:cs typeface="Arial"/>
              </a:rPr>
              <a:t>Steel</a:t>
            </a:r>
            <a:r>
              <a:rPr spc="397" dirty="0">
                <a:latin typeface="Arial"/>
                <a:cs typeface="Arial"/>
              </a:rPr>
              <a:t> </a:t>
            </a:r>
            <a:r>
              <a:rPr dirty="0">
                <a:latin typeface="Arial"/>
                <a:cs typeface="Arial"/>
              </a:rPr>
              <a:t>(Iron</a:t>
            </a:r>
            <a:r>
              <a:rPr spc="397" dirty="0">
                <a:latin typeface="Arial"/>
                <a:cs typeface="Arial"/>
              </a:rPr>
              <a:t> </a:t>
            </a:r>
            <a:r>
              <a:rPr dirty="0">
                <a:latin typeface="Arial"/>
                <a:cs typeface="Arial"/>
              </a:rPr>
              <a:t>alloy)</a:t>
            </a:r>
            <a:r>
              <a:rPr spc="393" dirty="0">
                <a:latin typeface="Arial"/>
                <a:cs typeface="Arial"/>
              </a:rPr>
              <a:t> </a:t>
            </a:r>
            <a:r>
              <a:rPr spc="-9" dirty="0">
                <a:latin typeface="Arial"/>
                <a:cs typeface="Arial"/>
              </a:rPr>
              <a:t>technology </a:t>
            </a:r>
            <a:r>
              <a:rPr dirty="0">
                <a:latin typeface="Arial"/>
                <a:cs typeface="Arial"/>
              </a:rPr>
              <a:t>enable</a:t>
            </a:r>
            <a:r>
              <a:rPr lang="en-US" dirty="0">
                <a:latin typeface="Arial"/>
                <a:cs typeface="Arial"/>
              </a:rPr>
              <a:t>d</a:t>
            </a:r>
            <a:r>
              <a:rPr spc="349" dirty="0">
                <a:latin typeface="Arial"/>
                <a:cs typeface="Arial"/>
              </a:rPr>
              <a:t> </a:t>
            </a:r>
            <a:r>
              <a:rPr dirty="0">
                <a:latin typeface="Arial"/>
                <a:cs typeface="Arial"/>
              </a:rPr>
              <a:t>Industrial</a:t>
            </a:r>
            <a:r>
              <a:rPr spc="349" dirty="0">
                <a:latin typeface="Arial"/>
                <a:cs typeface="Arial"/>
              </a:rPr>
              <a:t> </a:t>
            </a:r>
            <a:r>
              <a:rPr dirty="0">
                <a:latin typeface="Arial"/>
                <a:cs typeface="Arial"/>
              </a:rPr>
              <a:t>Revolution</a:t>
            </a:r>
            <a:r>
              <a:rPr spc="349" dirty="0">
                <a:latin typeface="Arial"/>
                <a:cs typeface="Arial"/>
              </a:rPr>
              <a:t> </a:t>
            </a:r>
            <a:r>
              <a:rPr dirty="0">
                <a:latin typeface="Arial"/>
                <a:cs typeface="Arial"/>
              </a:rPr>
              <a:t>in</a:t>
            </a:r>
            <a:r>
              <a:rPr spc="349" dirty="0">
                <a:latin typeface="Arial"/>
                <a:cs typeface="Arial"/>
              </a:rPr>
              <a:t> </a:t>
            </a:r>
            <a:r>
              <a:rPr dirty="0">
                <a:latin typeface="Arial"/>
                <a:cs typeface="Arial"/>
              </a:rPr>
              <a:t>the</a:t>
            </a:r>
            <a:r>
              <a:rPr spc="349" dirty="0">
                <a:latin typeface="Arial"/>
                <a:cs typeface="Arial"/>
              </a:rPr>
              <a:t> </a:t>
            </a:r>
            <a:r>
              <a:rPr spc="-18" dirty="0">
                <a:latin typeface="Arial"/>
                <a:cs typeface="Arial"/>
              </a:rPr>
              <a:t>18</a:t>
            </a:r>
            <a:r>
              <a:rPr spc="-26" baseline="25252" dirty="0">
                <a:latin typeface="Arial"/>
                <a:cs typeface="Arial"/>
              </a:rPr>
              <a:t>th </a:t>
            </a:r>
            <a:r>
              <a:rPr dirty="0">
                <a:latin typeface="Arial"/>
                <a:cs typeface="Arial"/>
              </a:rPr>
              <a:t>and</a:t>
            </a:r>
            <a:r>
              <a:rPr spc="4" dirty="0">
                <a:latin typeface="Arial"/>
                <a:cs typeface="Arial"/>
              </a:rPr>
              <a:t> </a:t>
            </a:r>
            <a:r>
              <a:rPr dirty="0">
                <a:latin typeface="Arial"/>
                <a:cs typeface="Arial"/>
              </a:rPr>
              <a:t>19</a:t>
            </a:r>
            <a:r>
              <a:rPr baseline="25252" dirty="0">
                <a:latin typeface="Arial"/>
                <a:cs typeface="Arial"/>
              </a:rPr>
              <a:t>th</a:t>
            </a:r>
            <a:r>
              <a:rPr spc="184" baseline="25252" dirty="0">
                <a:latin typeface="Arial"/>
                <a:cs typeface="Arial"/>
              </a:rPr>
              <a:t> </a:t>
            </a:r>
            <a:r>
              <a:rPr spc="-9" dirty="0">
                <a:latin typeface="Arial"/>
                <a:cs typeface="Arial"/>
              </a:rPr>
              <a:t>century</a:t>
            </a:r>
            <a:endParaRPr dirty="0">
              <a:latin typeface="Arial"/>
              <a:cs typeface="Arial"/>
            </a:endParaRPr>
          </a:p>
          <a:p>
            <a:pPr>
              <a:spcBef>
                <a:spcPts val="278"/>
              </a:spcBef>
            </a:pPr>
            <a:endParaRPr dirty="0">
              <a:latin typeface="Arial"/>
              <a:cs typeface="Arial"/>
            </a:endParaRPr>
          </a:p>
          <a:p>
            <a:pPr marL="33619" marR="26896">
              <a:lnSpc>
                <a:spcPct val="100200"/>
              </a:lnSpc>
            </a:pPr>
            <a:r>
              <a:rPr dirty="0">
                <a:solidFill>
                  <a:srgbClr val="FF3B2B"/>
                </a:solidFill>
                <a:latin typeface="Arial"/>
                <a:cs typeface="Arial"/>
              </a:rPr>
              <a:t>Ability</a:t>
            </a:r>
            <a:r>
              <a:rPr spc="-18" dirty="0">
                <a:solidFill>
                  <a:srgbClr val="FF3B2B"/>
                </a:solidFill>
                <a:latin typeface="Arial"/>
                <a:cs typeface="Arial"/>
              </a:rPr>
              <a:t> </a:t>
            </a:r>
            <a:r>
              <a:rPr dirty="0">
                <a:solidFill>
                  <a:srgbClr val="FF3B2B"/>
                </a:solidFill>
                <a:latin typeface="Arial"/>
                <a:cs typeface="Arial"/>
              </a:rPr>
              <a:t>to</a:t>
            </a:r>
            <a:r>
              <a:rPr spc="-4" dirty="0">
                <a:solidFill>
                  <a:srgbClr val="FF3B2B"/>
                </a:solidFill>
                <a:latin typeface="Arial"/>
                <a:cs typeface="Arial"/>
              </a:rPr>
              <a:t> </a:t>
            </a:r>
            <a:r>
              <a:rPr dirty="0">
                <a:solidFill>
                  <a:srgbClr val="FF3B2B"/>
                </a:solidFill>
                <a:latin typeface="Arial"/>
                <a:cs typeface="Arial"/>
              </a:rPr>
              <a:t>heat</a:t>
            </a:r>
            <a:r>
              <a:rPr spc="-13" dirty="0">
                <a:solidFill>
                  <a:srgbClr val="FF3B2B"/>
                </a:solidFill>
                <a:latin typeface="Arial"/>
                <a:cs typeface="Arial"/>
              </a:rPr>
              <a:t> </a:t>
            </a:r>
            <a:r>
              <a:rPr dirty="0">
                <a:solidFill>
                  <a:srgbClr val="FF3B2B"/>
                </a:solidFill>
                <a:latin typeface="Arial"/>
                <a:cs typeface="Arial"/>
              </a:rPr>
              <a:t>treat</a:t>
            </a:r>
            <a:r>
              <a:rPr spc="-13" dirty="0">
                <a:solidFill>
                  <a:srgbClr val="FF3B2B"/>
                </a:solidFill>
                <a:latin typeface="Arial"/>
                <a:cs typeface="Arial"/>
              </a:rPr>
              <a:t> </a:t>
            </a:r>
            <a:r>
              <a:rPr dirty="0">
                <a:solidFill>
                  <a:srgbClr val="FF3B2B"/>
                </a:solidFill>
                <a:latin typeface="Arial"/>
                <a:cs typeface="Arial"/>
              </a:rPr>
              <a:t>at</a:t>
            </a:r>
            <a:r>
              <a:rPr spc="-13" dirty="0">
                <a:solidFill>
                  <a:srgbClr val="FF3B2B"/>
                </a:solidFill>
                <a:latin typeface="Arial"/>
                <a:cs typeface="Arial"/>
              </a:rPr>
              <a:t> </a:t>
            </a:r>
            <a:r>
              <a:rPr dirty="0">
                <a:solidFill>
                  <a:srgbClr val="FF3B2B"/>
                </a:solidFill>
                <a:latin typeface="Arial"/>
                <a:cs typeface="Arial"/>
              </a:rPr>
              <a:t>high</a:t>
            </a:r>
            <a:r>
              <a:rPr spc="-13" dirty="0">
                <a:solidFill>
                  <a:srgbClr val="FF3B2B"/>
                </a:solidFill>
                <a:latin typeface="Arial"/>
                <a:cs typeface="Arial"/>
              </a:rPr>
              <a:t> </a:t>
            </a:r>
            <a:r>
              <a:rPr dirty="0">
                <a:solidFill>
                  <a:srgbClr val="FF3B2B"/>
                </a:solidFill>
                <a:latin typeface="Arial"/>
                <a:cs typeface="Arial"/>
              </a:rPr>
              <a:t>temperature,</a:t>
            </a:r>
            <a:r>
              <a:rPr spc="-18" dirty="0">
                <a:solidFill>
                  <a:srgbClr val="FF3B2B"/>
                </a:solidFill>
                <a:latin typeface="Arial"/>
                <a:cs typeface="Arial"/>
              </a:rPr>
              <a:t> </a:t>
            </a:r>
            <a:r>
              <a:rPr spc="-9" dirty="0">
                <a:solidFill>
                  <a:srgbClr val="FF3B2B"/>
                </a:solidFill>
                <a:latin typeface="Arial"/>
                <a:cs typeface="Arial"/>
              </a:rPr>
              <a:t>control </a:t>
            </a:r>
            <a:r>
              <a:rPr dirty="0">
                <a:solidFill>
                  <a:srgbClr val="FF3B2B"/>
                </a:solidFill>
                <a:latin typeface="Arial"/>
                <a:cs typeface="Arial"/>
              </a:rPr>
              <a:t>microstructure</a:t>
            </a:r>
            <a:r>
              <a:rPr spc="-22" dirty="0">
                <a:solidFill>
                  <a:srgbClr val="FF3B2B"/>
                </a:solidFill>
                <a:latin typeface="Arial"/>
                <a:cs typeface="Arial"/>
              </a:rPr>
              <a:t> </a:t>
            </a:r>
            <a:r>
              <a:rPr dirty="0">
                <a:solidFill>
                  <a:srgbClr val="FF3B2B"/>
                </a:solidFill>
                <a:latin typeface="Arial"/>
                <a:cs typeface="Arial"/>
              </a:rPr>
              <a:t>at</a:t>
            </a:r>
            <a:r>
              <a:rPr spc="-22" dirty="0">
                <a:solidFill>
                  <a:srgbClr val="FF3B2B"/>
                </a:solidFill>
                <a:latin typeface="Arial"/>
                <a:cs typeface="Arial"/>
              </a:rPr>
              <a:t> </a:t>
            </a:r>
            <a:r>
              <a:rPr dirty="0">
                <a:solidFill>
                  <a:srgbClr val="FF3B2B"/>
                </a:solidFill>
                <a:latin typeface="Arial"/>
                <a:cs typeface="Arial"/>
              </a:rPr>
              <a:t>different</a:t>
            </a:r>
            <a:r>
              <a:rPr spc="-22" dirty="0">
                <a:solidFill>
                  <a:srgbClr val="FF3B2B"/>
                </a:solidFill>
                <a:latin typeface="Arial"/>
                <a:cs typeface="Arial"/>
              </a:rPr>
              <a:t> </a:t>
            </a:r>
            <a:r>
              <a:rPr dirty="0">
                <a:solidFill>
                  <a:srgbClr val="FF3B2B"/>
                </a:solidFill>
                <a:latin typeface="Arial"/>
                <a:cs typeface="Arial"/>
              </a:rPr>
              <a:t>length</a:t>
            </a:r>
            <a:r>
              <a:rPr spc="-22" dirty="0">
                <a:solidFill>
                  <a:srgbClr val="FF3B2B"/>
                </a:solidFill>
                <a:latin typeface="Arial"/>
                <a:cs typeface="Arial"/>
              </a:rPr>
              <a:t> </a:t>
            </a:r>
            <a:r>
              <a:rPr dirty="0">
                <a:solidFill>
                  <a:srgbClr val="FF3B2B"/>
                </a:solidFill>
                <a:latin typeface="Arial"/>
                <a:cs typeface="Arial"/>
              </a:rPr>
              <a:t>scale</a:t>
            </a:r>
            <a:r>
              <a:rPr spc="-22" dirty="0">
                <a:solidFill>
                  <a:srgbClr val="FF3B2B"/>
                </a:solidFill>
                <a:latin typeface="Arial"/>
                <a:cs typeface="Arial"/>
              </a:rPr>
              <a:t> </a:t>
            </a:r>
            <a:r>
              <a:rPr dirty="0">
                <a:solidFill>
                  <a:srgbClr val="FF3B2B"/>
                </a:solidFill>
                <a:latin typeface="Arial"/>
                <a:cs typeface="Arial"/>
              </a:rPr>
              <a:t>and</a:t>
            </a:r>
            <a:r>
              <a:rPr spc="-22" dirty="0">
                <a:solidFill>
                  <a:srgbClr val="FF3B2B"/>
                </a:solidFill>
                <a:latin typeface="Arial"/>
                <a:cs typeface="Arial"/>
              </a:rPr>
              <a:t> </a:t>
            </a:r>
            <a:r>
              <a:rPr spc="-9" dirty="0">
                <a:solidFill>
                  <a:srgbClr val="FF3B2B"/>
                </a:solidFill>
                <a:latin typeface="Arial"/>
                <a:cs typeface="Arial"/>
              </a:rPr>
              <a:t>ability </a:t>
            </a:r>
            <a:r>
              <a:rPr dirty="0">
                <a:solidFill>
                  <a:srgbClr val="FF3B2B"/>
                </a:solidFill>
                <a:latin typeface="Arial"/>
                <a:cs typeface="Arial"/>
              </a:rPr>
              <a:t>to</a:t>
            </a:r>
            <a:r>
              <a:rPr spc="-31" dirty="0">
                <a:solidFill>
                  <a:srgbClr val="FF3B2B"/>
                </a:solidFill>
                <a:latin typeface="Arial"/>
                <a:cs typeface="Arial"/>
              </a:rPr>
              <a:t> </a:t>
            </a:r>
            <a:r>
              <a:rPr dirty="0">
                <a:solidFill>
                  <a:srgbClr val="FF3B2B"/>
                </a:solidFill>
                <a:latin typeface="Arial"/>
                <a:cs typeface="Arial"/>
              </a:rPr>
              <a:t>design</a:t>
            </a:r>
            <a:r>
              <a:rPr spc="-26" dirty="0">
                <a:solidFill>
                  <a:srgbClr val="FF3B2B"/>
                </a:solidFill>
                <a:latin typeface="Arial"/>
                <a:cs typeface="Arial"/>
              </a:rPr>
              <a:t> </a:t>
            </a:r>
            <a:r>
              <a:rPr dirty="0">
                <a:solidFill>
                  <a:srgbClr val="FF3B2B"/>
                </a:solidFill>
                <a:latin typeface="Arial"/>
                <a:cs typeface="Arial"/>
              </a:rPr>
              <a:t>specific</a:t>
            </a:r>
            <a:r>
              <a:rPr spc="-26" dirty="0">
                <a:solidFill>
                  <a:srgbClr val="FF3B2B"/>
                </a:solidFill>
                <a:latin typeface="Arial"/>
                <a:cs typeface="Arial"/>
              </a:rPr>
              <a:t> </a:t>
            </a:r>
            <a:r>
              <a:rPr dirty="0">
                <a:solidFill>
                  <a:srgbClr val="FF3B2B"/>
                </a:solidFill>
                <a:latin typeface="Arial"/>
                <a:cs typeface="Arial"/>
              </a:rPr>
              <a:t>microstructures</a:t>
            </a:r>
            <a:r>
              <a:rPr spc="-26" dirty="0">
                <a:solidFill>
                  <a:srgbClr val="FF3B2B"/>
                </a:solidFill>
                <a:latin typeface="Arial"/>
                <a:cs typeface="Arial"/>
              </a:rPr>
              <a:t> </a:t>
            </a:r>
            <a:r>
              <a:rPr dirty="0">
                <a:solidFill>
                  <a:srgbClr val="FF3B2B"/>
                </a:solidFill>
                <a:latin typeface="Arial"/>
                <a:cs typeface="Arial"/>
              </a:rPr>
              <a:t>for</a:t>
            </a:r>
            <a:r>
              <a:rPr spc="-26" dirty="0">
                <a:solidFill>
                  <a:srgbClr val="FF3B2B"/>
                </a:solidFill>
                <a:latin typeface="Arial"/>
                <a:cs typeface="Arial"/>
              </a:rPr>
              <a:t> </a:t>
            </a:r>
            <a:r>
              <a:rPr spc="-9" dirty="0">
                <a:solidFill>
                  <a:srgbClr val="FF3B2B"/>
                </a:solidFill>
                <a:latin typeface="Arial"/>
                <a:cs typeface="Arial"/>
              </a:rPr>
              <a:t>specific properties</a:t>
            </a:r>
            <a:endParaRPr dirty="0">
              <a:latin typeface="Arial"/>
              <a:cs typeface="Arial"/>
            </a:endParaRPr>
          </a:p>
          <a:p>
            <a:pPr>
              <a:spcBef>
                <a:spcPts val="940"/>
              </a:spcBef>
            </a:pPr>
            <a:endParaRPr dirty="0">
              <a:latin typeface="Arial"/>
              <a:cs typeface="Arial"/>
            </a:endParaRPr>
          </a:p>
        </p:txBody>
      </p:sp>
      <p:grpSp>
        <p:nvGrpSpPr>
          <p:cNvPr id="5" name="object 5"/>
          <p:cNvGrpSpPr/>
          <p:nvPr/>
        </p:nvGrpSpPr>
        <p:grpSpPr>
          <a:xfrm>
            <a:off x="2275002" y="1529592"/>
            <a:ext cx="3563471" cy="4298016"/>
            <a:chOff x="698736" y="1733537"/>
            <a:chExt cx="4038600" cy="4871085"/>
          </a:xfrm>
        </p:grpSpPr>
        <p:pic>
          <p:nvPicPr>
            <p:cNvPr id="6" name="object 6"/>
            <p:cNvPicPr/>
            <p:nvPr/>
          </p:nvPicPr>
          <p:blipFill>
            <a:blip r:embed="rId3" cstate="print"/>
            <a:stretch>
              <a:fillRect/>
            </a:stretch>
          </p:blipFill>
          <p:spPr>
            <a:xfrm>
              <a:off x="698736" y="1733537"/>
              <a:ext cx="1600200" cy="1444752"/>
            </a:xfrm>
            <a:prstGeom prst="rect">
              <a:avLst/>
            </a:prstGeom>
          </p:spPr>
        </p:pic>
        <p:pic>
          <p:nvPicPr>
            <p:cNvPr id="7" name="object 7"/>
            <p:cNvPicPr/>
            <p:nvPr/>
          </p:nvPicPr>
          <p:blipFill>
            <a:blip r:embed="rId4" cstate="print"/>
            <a:stretch>
              <a:fillRect/>
            </a:stretch>
          </p:blipFill>
          <p:spPr>
            <a:xfrm>
              <a:off x="788652" y="3192005"/>
              <a:ext cx="3857244" cy="739139"/>
            </a:xfrm>
            <a:prstGeom prst="rect">
              <a:avLst/>
            </a:prstGeom>
          </p:spPr>
        </p:pic>
        <p:pic>
          <p:nvPicPr>
            <p:cNvPr id="8" name="object 8"/>
            <p:cNvPicPr/>
            <p:nvPr/>
          </p:nvPicPr>
          <p:blipFill>
            <a:blip r:embed="rId5" cstate="print"/>
            <a:stretch>
              <a:fillRect/>
            </a:stretch>
          </p:blipFill>
          <p:spPr>
            <a:xfrm>
              <a:off x="2337041" y="1759445"/>
              <a:ext cx="2400300" cy="1408176"/>
            </a:xfrm>
            <a:prstGeom prst="rect">
              <a:avLst/>
            </a:prstGeom>
          </p:spPr>
        </p:pic>
        <p:pic>
          <p:nvPicPr>
            <p:cNvPr id="9" name="object 9"/>
            <p:cNvPicPr/>
            <p:nvPr/>
          </p:nvPicPr>
          <p:blipFill>
            <a:blip r:embed="rId6" cstate="print"/>
            <a:stretch>
              <a:fillRect/>
            </a:stretch>
          </p:blipFill>
          <p:spPr>
            <a:xfrm>
              <a:off x="712452" y="3963142"/>
              <a:ext cx="3962400" cy="2641091"/>
            </a:xfrm>
            <a:prstGeom prst="rect">
              <a:avLst/>
            </a:prstGeom>
          </p:spPr>
        </p:pic>
      </p:grpSp>
      <p:sp>
        <p:nvSpPr>
          <p:cNvPr id="10" name="object 10"/>
          <p:cNvSpPr txBox="1">
            <a:spLocks noGrp="1"/>
          </p:cNvSpPr>
          <p:nvPr>
            <p:ph type="sldNum" sz="quarter" idx="7"/>
          </p:nvPr>
        </p:nvSpPr>
        <p:spPr>
          <a:xfrm>
            <a:off x="9403976" y="5627594"/>
            <a:ext cx="2474259" cy="205184"/>
          </a:xfrm>
          <a:prstGeom prst="rect">
            <a:avLst/>
          </a:prstGeom>
        </p:spPr>
        <p:txBody>
          <a:bodyPr vert="horz" wrap="square" lIns="0" tIns="0" rIns="0" bIns="0" rtlCol="0">
            <a:spAutoFit/>
          </a:bodyPr>
          <a:lstStyle/>
          <a:p>
            <a:pPr marL="120470">
              <a:lnSpc>
                <a:spcPts val="1456"/>
              </a:lnSpc>
            </a:pPr>
            <a:fld id="{81D60167-4931-47E6-BA6A-407CBD079E47}" type="slidenum">
              <a:rPr spc="-44" dirty="0"/>
              <a:pPr marL="120470">
                <a:lnSpc>
                  <a:spcPts val="1456"/>
                </a:lnSpc>
              </a:pPr>
              <a:t>6</a:t>
            </a:fld>
            <a:endParaRPr spc="-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760" y="1077098"/>
            <a:ext cx="7508838" cy="82026"/>
          </a:xfrm>
          <a:prstGeom prst="rect">
            <a:avLst/>
          </a:prstGeom>
        </p:spPr>
      </p:pic>
      <p:sp>
        <p:nvSpPr>
          <p:cNvPr id="3" name="object 3"/>
          <p:cNvSpPr txBox="1">
            <a:spLocks noGrp="1"/>
          </p:cNvSpPr>
          <p:nvPr>
            <p:ph type="title"/>
          </p:nvPr>
        </p:nvSpPr>
        <p:spPr>
          <a:xfrm>
            <a:off x="2528884" y="283499"/>
            <a:ext cx="8085081" cy="688424"/>
          </a:xfrm>
          <a:prstGeom prst="rect">
            <a:avLst/>
          </a:prstGeom>
        </p:spPr>
        <p:txBody>
          <a:bodyPr vert="horz" wrap="square" lIns="0" tIns="11206" rIns="0" bIns="0" rtlCol="0">
            <a:spAutoFit/>
          </a:bodyPr>
          <a:lstStyle/>
          <a:p>
            <a:pPr marL="11206">
              <a:spcBef>
                <a:spcPts val="88"/>
              </a:spcBef>
            </a:pPr>
            <a:r>
              <a:rPr dirty="0"/>
              <a:t>Materials</a:t>
            </a:r>
            <a:r>
              <a:rPr spc="-75" dirty="0"/>
              <a:t> </a:t>
            </a:r>
            <a:r>
              <a:rPr dirty="0"/>
              <a:t>through</a:t>
            </a:r>
            <a:r>
              <a:rPr spc="-75" dirty="0"/>
              <a:t> </a:t>
            </a:r>
            <a:r>
              <a:rPr dirty="0"/>
              <a:t>the</a:t>
            </a:r>
            <a:r>
              <a:rPr spc="-75" dirty="0"/>
              <a:t> </a:t>
            </a:r>
            <a:r>
              <a:rPr spc="-18" dirty="0"/>
              <a:t>ages</a:t>
            </a:r>
          </a:p>
        </p:txBody>
      </p:sp>
      <p:sp>
        <p:nvSpPr>
          <p:cNvPr id="4" name="object 4"/>
          <p:cNvSpPr txBox="1"/>
          <p:nvPr/>
        </p:nvSpPr>
        <p:spPr>
          <a:xfrm>
            <a:off x="609601" y="1321516"/>
            <a:ext cx="5820432" cy="1017812"/>
          </a:xfrm>
          <a:prstGeom prst="rect">
            <a:avLst/>
          </a:prstGeom>
        </p:spPr>
        <p:txBody>
          <a:bodyPr vert="horz" wrap="square" lIns="0" tIns="55469" rIns="0" bIns="0" rtlCol="0">
            <a:spAutoFit/>
          </a:bodyPr>
          <a:lstStyle/>
          <a:p>
            <a:pPr marL="469552">
              <a:spcBef>
                <a:spcPts val="437"/>
              </a:spcBef>
            </a:pPr>
            <a:r>
              <a:rPr sz="2000" b="1" dirty="0">
                <a:latin typeface="Arial"/>
                <a:cs typeface="Arial"/>
              </a:rPr>
              <a:t>Plastic</a:t>
            </a:r>
            <a:r>
              <a:rPr sz="2000" b="1" spc="-13" dirty="0">
                <a:latin typeface="Arial"/>
                <a:cs typeface="Arial"/>
              </a:rPr>
              <a:t> </a:t>
            </a:r>
            <a:r>
              <a:rPr sz="2000" b="1" dirty="0">
                <a:latin typeface="Arial"/>
                <a:cs typeface="Arial"/>
              </a:rPr>
              <a:t>Age</a:t>
            </a:r>
            <a:r>
              <a:rPr sz="2000" b="1" spc="-13" dirty="0">
                <a:latin typeface="Arial"/>
                <a:cs typeface="Arial"/>
              </a:rPr>
              <a:t> </a:t>
            </a:r>
            <a:r>
              <a:rPr sz="2000" b="1" dirty="0">
                <a:latin typeface="Arial"/>
                <a:cs typeface="Arial"/>
              </a:rPr>
              <a:t>(1940</a:t>
            </a:r>
            <a:r>
              <a:rPr sz="2000" b="1" spc="-13" dirty="0">
                <a:latin typeface="Arial"/>
                <a:cs typeface="Arial"/>
              </a:rPr>
              <a:t> </a:t>
            </a:r>
            <a:r>
              <a:rPr sz="2000" b="1" dirty="0">
                <a:latin typeface="Arial"/>
                <a:cs typeface="Arial"/>
              </a:rPr>
              <a:t>-</a:t>
            </a:r>
            <a:r>
              <a:rPr sz="2000" b="1" spc="-13" dirty="0">
                <a:latin typeface="Arial"/>
                <a:cs typeface="Arial"/>
              </a:rPr>
              <a:t> </a:t>
            </a:r>
            <a:r>
              <a:rPr sz="2000" b="1" spc="-9" dirty="0">
                <a:latin typeface="Arial"/>
                <a:cs typeface="Arial"/>
              </a:rPr>
              <a:t>Present)</a:t>
            </a:r>
            <a:endParaRPr sz="2000" dirty="0">
              <a:latin typeface="Arial"/>
              <a:cs typeface="Arial"/>
            </a:endParaRPr>
          </a:p>
          <a:p>
            <a:pPr marL="11206" marR="4483">
              <a:spcBef>
                <a:spcPts val="349"/>
              </a:spcBef>
              <a:tabLst>
                <a:tab pos="931258" algn="l"/>
                <a:tab pos="1214222" algn="l"/>
                <a:tab pos="2124749" algn="l"/>
                <a:tab pos="2557879" algn="l"/>
                <a:tab pos="2940579" algn="l"/>
                <a:tab pos="3532282" algn="l"/>
              </a:tabLst>
            </a:pPr>
            <a:r>
              <a:rPr sz="2000" spc="-9" dirty="0">
                <a:latin typeface="Arial"/>
                <a:cs typeface="Arial"/>
              </a:rPr>
              <a:t>Discovery</a:t>
            </a:r>
            <a:r>
              <a:rPr sz="2000" dirty="0">
                <a:latin typeface="Arial"/>
                <a:cs typeface="Arial"/>
              </a:rPr>
              <a:t>	</a:t>
            </a:r>
            <a:r>
              <a:rPr sz="2000" spc="-22" dirty="0">
                <a:latin typeface="Arial"/>
                <a:cs typeface="Arial"/>
              </a:rPr>
              <a:t>of</a:t>
            </a:r>
            <a:r>
              <a:rPr lang="en-US" sz="2000" spc="-22" dirty="0">
                <a:latin typeface="Arial"/>
                <a:cs typeface="Arial"/>
              </a:rPr>
              <a:t> </a:t>
            </a:r>
            <a:r>
              <a:rPr sz="2000" spc="-9" dirty="0">
                <a:latin typeface="Arial"/>
                <a:cs typeface="Arial"/>
              </a:rPr>
              <a:t>polymers,</a:t>
            </a:r>
            <a:r>
              <a:rPr lang="en-US" sz="2000" spc="-9" dirty="0">
                <a:latin typeface="Arial"/>
                <a:cs typeface="Arial"/>
              </a:rPr>
              <a:t> </a:t>
            </a:r>
            <a:r>
              <a:rPr sz="2000" spc="-22" dirty="0">
                <a:latin typeface="Arial"/>
                <a:cs typeface="Arial"/>
              </a:rPr>
              <a:t>and</a:t>
            </a:r>
            <a:r>
              <a:rPr lang="en-US" sz="2000" spc="-22" dirty="0">
                <a:latin typeface="Arial"/>
                <a:cs typeface="Arial"/>
              </a:rPr>
              <a:t> </a:t>
            </a:r>
            <a:r>
              <a:rPr sz="2000" spc="-22" dirty="0">
                <a:latin typeface="Arial"/>
                <a:cs typeface="Arial"/>
              </a:rPr>
              <a:t>the</a:t>
            </a:r>
            <a:r>
              <a:rPr lang="en-US" sz="2000" spc="-22" dirty="0">
                <a:latin typeface="Arial"/>
                <a:cs typeface="Arial"/>
              </a:rPr>
              <a:t> </a:t>
            </a:r>
            <a:r>
              <a:rPr sz="2000" spc="-9" dirty="0">
                <a:latin typeface="Arial"/>
                <a:cs typeface="Arial"/>
              </a:rPr>
              <a:t>ability</a:t>
            </a:r>
            <a:r>
              <a:rPr lang="en-US" sz="2000" spc="-9" dirty="0">
                <a:latin typeface="Arial"/>
                <a:cs typeface="Arial"/>
              </a:rPr>
              <a:t> </a:t>
            </a:r>
            <a:r>
              <a:rPr sz="2000" spc="-22" dirty="0">
                <a:latin typeface="Arial"/>
                <a:cs typeface="Arial"/>
              </a:rPr>
              <a:t>to </a:t>
            </a:r>
            <a:r>
              <a:rPr sz="2000" dirty="0">
                <a:latin typeface="Arial"/>
                <a:cs typeface="Arial"/>
              </a:rPr>
              <a:t>synthesize</a:t>
            </a:r>
            <a:r>
              <a:rPr sz="2000" spc="-22" dirty="0">
                <a:latin typeface="Arial"/>
                <a:cs typeface="Arial"/>
              </a:rPr>
              <a:t> </a:t>
            </a:r>
            <a:r>
              <a:rPr sz="2000" dirty="0">
                <a:latin typeface="Arial"/>
                <a:cs typeface="Arial"/>
              </a:rPr>
              <a:t>and</a:t>
            </a:r>
            <a:r>
              <a:rPr sz="2000" spc="-22" dirty="0">
                <a:latin typeface="Arial"/>
                <a:cs typeface="Arial"/>
              </a:rPr>
              <a:t> </a:t>
            </a:r>
            <a:r>
              <a:rPr sz="2000" dirty="0">
                <a:latin typeface="Arial"/>
                <a:cs typeface="Arial"/>
              </a:rPr>
              <a:t>process</a:t>
            </a:r>
            <a:r>
              <a:rPr sz="2000" spc="-22" dirty="0">
                <a:latin typeface="Arial"/>
                <a:cs typeface="Arial"/>
              </a:rPr>
              <a:t> </a:t>
            </a:r>
            <a:r>
              <a:rPr sz="2000" spc="-9" dirty="0">
                <a:latin typeface="Arial"/>
                <a:cs typeface="Arial"/>
              </a:rPr>
              <a:t>polymers.</a:t>
            </a:r>
            <a:endParaRPr sz="2000" dirty="0">
              <a:latin typeface="Arial"/>
              <a:cs typeface="Arial"/>
            </a:endParaRPr>
          </a:p>
        </p:txBody>
      </p:sp>
      <p:pic>
        <p:nvPicPr>
          <p:cNvPr id="5" name="object 5"/>
          <p:cNvPicPr/>
          <p:nvPr/>
        </p:nvPicPr>
        <p:blipFill>
          <a:blip r:embed="rId3" cstate="print"/>
          <a:stretch>
            <a:fillRect/>
          </a:stretch>
        </p:blipFill>
        <p:spPr>
          <a:xfrm>
            <a:off x="457200" y="2667000"/>
            <a:ext cx="2635388" cy="3482139"/>
          </a:xfrm>
          <a:prstGeom prst="rect">
            <a:avLst/>
          </a:prstGeom>
        </p:spPr>
      </p:pic>
      <p:pic>
        <p:nvPicPr>
          <p:cNvPr id="6" name="object 6"/>
          <p:cNvPicPr/>
          <p:nvPr/>
        </p:nvPicPr>
        <p:blipFill>
          <a:blip r:embed="rId4" cstate="print"/>
          <a:stretch>
            <a:fillRect/>
          </a:stretch>
        </p:blipFill>
        <p:spPr>
          <a:xfrm>
            <a:off x="3707895" y="3016836"/>
            <a:ext cx="2635387" cy="2815942"/>
          </a:xfrm>
          <a:prstGeom prst="rect">
            <a:avLst/>
          </a:prstGeom>
        </p:spPr>
      </p:pic>
      <p:pic>
        <p:nvPicPr>
          <p:cNvPr id="7" name="object 7"/>
          <p:cNvPicPr/>
          <p:nvPr/>
        </p:nvPicPr>
        <p:blipFill>
          <a:blip r:embed="rId5" cstate="print"/>
          <a:stretch>
            <a:fillRect/>
          </a:stretch>
        </p:blipFill>
        <p:spPr>
          <a:xfrm>
            <a:off x="8077200" y="1631777"/>
            <a:ext cx="2209800" cy="2507884"/>
          </a:xfrm>
          <a:prstGeom prst="rect">
            <a:avLst/>
          </a:prstGeom>
        </p:spPr>
      </p:pic>
      <p:pic>
        <p:nvPicPr>
          <p:cNvPr id="8" name="object 8"/>
          <p:cNvPicPr/>
          <p:nvPr/>
        </p:nvPicPr>
        <p:blipFill>
          <a:blip r:embed="rId6" cstate="print"/>
          <a:stretch>
            <a:fillRect/>
          </a:stretch>
        </p:blipFill>
        <p:spPr>
          <a:xfrm>
            <a:off x="7508602" y="4303713"/>
            <a:ext cx="3768998" cy="2420471"/>
          </a:xfrm>
          <a:prstGeom prst="rect">
            <a:avLst/>
          </a:prstGeom>
        </p:spPr>
      </p:pic>
      <p:sp>
        <p:nvSpPr>
          <p:cNvPr id="9" name="object 9"/>
          <p:cNvSpPr txBox="1">
            <a:spLocks noGrp="1"/>
          </p:cNvSpPr>
          <p:nvPr>
            <p:ph type="sldNum" sz="quarter" idx="7"/>
          </p:nvPr>
        </p:nvSpPr>
        <p:spPr>
          <a:xfrm>
            <a:off x="9403976" y="5627594"/>
            <a:ext cx="2474259" cy="205184"/>
          </a:xfrm>
          <a:prstGeom prst="rect">
            <a:avLst/>
          </a:prstGeom>
        </p:spPr>
        <p:txBody>
          <a:bodyPr vert="horz" wrap="square" lIns="0" tIns="0" rIns="0" bIns="0" rtlCol="0">
            <a:spAutoFit/>
          </a:bodyPr>
          <a:lstStyle/>
          <a:p>
            <a:pPr marL="120470">
              <a:lnSpc>
                <a:spcPts val="1456"/>
              </a:lnSpc>
            </a:pPr>
            <a:fld id="{81D60167-4931-47E6-BA6A-407CBD079E47}" type="slidenum">
              <a:rPr spc="-44" dirty="0"/>
              <a:pPr marL="120470">
                <a:lnSpc>
                  <a:spcPts val="1456"/>
                </a:lnSpc>
              </a:pPr>
              <a:t>7</a:t>
            </a:fld>
            <a:endParaRPr spc="-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57569" y="5964537"/>
            <a:ext cx="87966" cy="179536"/>
          </a:xfrm>
          <a:prstGeom prst="rect">
            <a:avLst/>
          </a:prstGeom>
        </p:spPr>
        <p:txBody>
          <a:bodyPr vert="horz" wrap="square" lIns="0" tIns="0" rIns="0" bIns="0" rtlCol="0">
            <a:spAutoFit/>
          </a:bodyPr>
          <a:lstStyle/>
          <a:p>
            <a:pPr>
              <a:lnSpc>
                <a:spcPts val="1368"/>
              </a:lnSpc>
            </a:pPr>
            <a:r>
              <a:rPr sz="1235" spc="-44" dirty="0">
                <a:latin typeface="Arial"/>
                <a:cs typeface="Arial"/>
              </a:rPr>
              <a:t>7</a:t>
            </a:r>
            <a:endParaRPr sz="1235">
              <a:latin typeface="Arial"/>
              <a:cs typeface="Arial"/>
            </a:endParaRPr>
          </a:p>
        </p:txBody>
      </p:sp>
      <p:pic>
        <p:nvPicPr>
          <p:cNvPr id="3" name="object 3"/>
          <p:cNvPicPr/>
          <p:nvPr/>
        </p:nvPicPr>
        <p:blipFill>
          <a:blip r:embed="rId2" cstate="print"/>
          <a:stretch>
            <a:fillRect/>
          </a:stretch>
        </p:blipFill>
        <p:spPr>
          <a:xfrm>
            <a:off x="2285760" y="1077098"/>
            <a:ext cx="7508838" cy="82026"/>
          </a:xfrm>
          <a:prstGeom prst="rect">
            <a:avLst/>
          </a:prstGeom>
        </p:spPr>
      </p:pic>
      <p:sp>
        <p:nvSpPr>
          <p:cNvPr id="4" name="object 4"/>
          <p:cNvSpPr txBox="1">
            <a:spLocks noGrp="1"/>
          </p:cNvSpPr>
          <p:nvPr>
            <p:ph type="title"/>
          </p:nvPr>
        </p:nvSpPr>
        <p:spPr>
          <a:xfrm>
            <a:off x="2285760" y="281539"/>
            <a:ext cx="8085081" cy="688424"/>
          </a:xfrm>
          <a:prstGeom prst="rect">
            <a:avLst/>
          </a:prstGeom>
        </p:spPr>
        <p:txBody>
          <a:bodyPr vert="horz" wrap="square" lIns="0" tIns="11206" rIns="0" bIns="0" rtlCol="0">
            <a:spAutoFit/>
          </a:bodyPr>
          <a:lstStyle/>
          <a:p>
            <a:pPr marL="11206">
              <a:spcBef>
                <a:spcPts val="88"/>
              </a:spcBef>
            </a:pPr>
            <a:r>
              <a:rPr dirty="0"/>
              <a:t>Materials</a:t>
            </a:r>
            <a:r>
              <a:rPr spc="-75" dirty="0"/>
              <a:t> </a:t>
            </a:r>
            <a:r>
              <a:rPr dirty="0"/>
              <a:t>through</a:t>
            </a:r>
            <a:r>
              <a:rPr spc="-75" dirty="0"/>
              <a:t> </a:t>
            </a:r>
            <a:r>
              <a:rPr dirty="0"/>
              <a:t>the</a:t>
            </a:r>
            <a:r>
              <a:rPr spc="-75" dirty="0"/>
              <a:t> </a:t>
            </a:r>
            <a:r>
              <a:rPr spc="-18" dirty="0"/>
              <a:t>ages</a:t>
            </a:r>
          </a:p>
        </p:txBody>
      </p:sp>
      <p:sp>
        <p:nvSpPr>
          <p:cNvPr id="5" name="object 5"/>
          <p:cNvSpPr txBox="1"/>
          <p:nvPr/>
        </p:nvSpPr>
        <p:spPr>
          <a:xfrm>
            <a:off x="579998" y="1266259"/>
            <a:ext cx="5099578" cy="2310474"/>
          </a:xfrm>
          <a:prstGeom prst="rect">
            <a:avLst/>
          </a:prstGeom>
        </p:spPr>
        <p:txBody>
          <a:bodyPr vert="horz" wrap="square" lIns="0" tIns="55469" rIns="0" bIns="0" rtlCol="0">
            <a:spAutoFit/>
          </a:bodyPr>
          <a:lstStyle/>
          <a:p>
            <a:pPr marL="462828" algn="just">
              <a:spcBef>
                <a:spcPts val="437"/>
              </a:spcBef>
            </a:pPr>
            <a:r>
              <a:rPr sz="2400" b="1" dirty="0">
                <a:latin typeface="Arial"/>
                <a:cs typeface="Arial"/>
              </a:rPr>
              <a:t>Silicon</a:t>
            </a:r>
            <a:r>
              <a:rPr sz="2400" b="1" spc="-18" dirty="0">
                <a:latin typeface="Arial"/>
                <a:cs typeface="Arial"/>
              </a:rPr>
              <a:t> </a:t>
            </a:r>
            <a:r>
              <a:rPr sz="2400" b="1" dirty="0">
                <a:latin typeface="Arial"/>
                <a:cs typeface="Arial"/>
              </a:rPr>
              <a:t>Age</a:t>
            </a:r>
            <a:r>
              <a:rPr sz="2400" b="1" spc="-18" dirty="0">
                <a:latin typeface="Arial"/>
                <a:cs typeface="Arial"/>
              </a:rPr>
              <a:t> </a:t>
            </a:r>
            <a:r>
              <a:rPr sz="2400" b="1" dirty="0">
                <a:latin typeface="Arial"/>
                <a:cs typeface="Arial"/>
              </a:rPr>
              <a:t>(1950</a:t>
            </a:r>
            <a:r>
              <a:rPr sz="2400" b="1" spc="-18" dirty="0">
                <a:latin typeface="Arial"/>
                <a:cs typeface="Arial"/>
              </a:rPr>
              <a:t> </a:t>
            </a:r>
            <a:r>
              <a:rPr sz="2400" b="1" dirty="0">
                <a:latin typeface="Arial"/>
                <a:cs typeface="Arial"/>
              </a:rPr>
              <a:t>-</a:t>
            </a:r>
            <a:r>
              <a:rPr sz="2400" b="1" spc="-18" dirty="0">
                <a:latin typeface="Arial"/>
                <a:cs typeface="Arial"/>
              </a:rPr>
              <a:t> </a:t>
            </a:r>
            <a:r>
              <a:rPr sz="2400" b="1" spc="-9" dirty="0">
                <a:latin typeface="Arial"/>
                <a:cs typeface="Arial"/>
              </a:rPr>
              <a:t>Present)</a:t>
            </a:r>
            <a:endParaRPr sz="2400" dirty="0">
              <a:latin typeface="Arial"/>
              <a:cs typeface="Arial"/>
            </a:endParaRPr>
          </a:p>
          <a:p>
            <a:pPr marL="11206" marR="4483" algn="just">
              <a:lnSpc>
                <a:spcPct val="100200"/>
              </a:lnSpc>
              <a:spcBef>
                <a:spcPts val="344"/>
              </a:spcBef>
            </a:pPr>
            <a:r>
              <a:rPr sz="2400" dirty="0">
                <a:latin typeface="Arial"/>
                <a:cs typeface="Arial"/>
              </a:rPr>
              <a:t>Commercialization</a:t>
            </a:r>
            <a:r>
              <a:rPr sz="2400" spc="199" dirty="0">
                <a:latin typeface="Arial"/>
                <a:cs typeface="Arial"/>
              </a:rPr>
              <a:t>   </a:t>
            </a:r>
            <a:r>
              <a:rPr sz="2400" dirty="0">
                <a:latin typeface="Arial"/>
                <a:cs typeface="Arial"/>
              </a:rPr>
              <a:t>of</a:t>
            </a:r>
            <a:r>
              <a:rPr sz="2400" spc="199" dirty="0">
                <a:latin typeface="Arial"/>
                <a:cs typeface="Arial"/>
              </a:rPr>
              <a:t>   </a:t>
            </a:r>
            <a:r>
              <a:rPr sz="2400" dirty="0">
                <a:latin typeface="Arial"/>
                <a:cs typeface="Arial"/>
              </a:rPr>
              <a:t>silicon</a:t>
            </a:r>
            <a:r>
              <a:rPr sz="2400" spc="202" dirty="0">
                <a:latin typeface="Arial"/>
                <a:cs typeface="Arial"/>
              </a:rPr>
              <a:t>   </a:t>
            </a:r>
            <a:r>
              <a:rPr sz="2400" spc="-9" dirty="0">
                <a:latin typeface="Arial"/>
                <a:cs typeface="Arial"/>
              </a:rPr>
              <a:t>technology </a:t>
            </a:r>
            <a:r>
              <a:rPr sz="2400" dirty="0">
                <a:latin typeface="Arial"/>
                <a:cs typeface="Arial"/>
              </a:rPr>
              <a:t>(integrated</a:t>
            </a:r>
            <a:r>
              <a:rPr sz="2400" spc="168" dirty="0">
                <a:latin typeface="Arial"/>
                <a:cs typeface="Arial"/>
              </a:rPr>
              <a:t> </a:t>
            </a:r>
            <a:r>
              <a:rPr sz="2400" dirty="0">
                <a:latin typeface="Arial"/>
                <a:cs typeface="Arial"/>
              </a:rPr>
              <a:t>circuits,</a:t>
            </a:r>
            <a:r>
              <a:rPr sz="2400" spc="176" dirty="0">
                <a:latin typeface="Arial"/>
                <a:cs typeface="Arial"/>
              </a:rPr>
              <a:t> </a:t>
            </a:r>
            <a:r>
              <a:rPr sz="2400" dirty="0">
                <a:latin typeface="Arial"/>
                <a:cs typeface="Arial"/>
              </a:rPr>
              <a:t>electronic</a:t>
            </a:r>
            <a:r>
              <a:rPr sz="2400" spc="176" dirty="0">
                <a:latin typeface="Arial"/>
                <a:cs typeface="Arial"/>
              </a:rPr>
              <a:t> </a:t>
            </a:r>
            <a:r>
              <a:rPr sz="2400" dirty="0">
                <a:latin typeface="Arial"/>
                <a:cs typeface="Arial"/>
              </a:rPr>
              <a:t>devices,</a:t>
            </a:r>
            <a:r>
              <a:rPr sz="2400" spc="176" dirty="0">
                <a:latin typeface="Arial"/>
                <a:cs typeface="Arial"/>
              </a:rPr>
              <a:t> </a:t>
            </a:r>
            <a:r>
              <a:rPr sz="2400" spc="-9" dirty="0">
                <a:latin typeface="Arial"/>
                <a:cs typeface="Arial"/>
              </a:rPr>
              <a:t>etc…) </a:t>
            </a:r>
            <a:r>
              <a:rPr sz="2400" dirty="0">
                <a:latin typeface="Arial"/>
                <a:cs typeface="Arial"/>
              </a:rPr>
              <a:t>le</a:t>
            </a:r>
            <a:r>
              <a:rPr lang="en-US" sz="2400" dirty="0">
                <a:latin typeface="Arial"/>
                <a:cs typeface="Arial"/>
              </a:rPr>
              <a:t>d</a:t>
            </a:r>
            <a:r>
              <a:rPr sz="2400" spc="79" dirty="0">
                <a:latin typeface="Arial"/>
                <a:cs typeface="Arial"/>
              </a:rPr>
              <a:t>  </a:t>
            </a:r>
            <a:r>
              <a:rPr sz="2400" dirty="0">
                <a:latin typeface="Arial"/>
                <a:cs typeface="Arial"/>
              </a:rPr>
              <a:t>to</a:t>
            </a:r>
            <a:r>
              <a:rPr sz="2400" spc="79" dirty="0">
                <a:latin typeface="Arial"/>
                <a:cs typeface="Arial"/>
              </a:rPr>
              <a:t>  </a:t>
            </a:r>
            <a:r>
              <a:rPr sz="2400" dirty="0">
                <a:latin typeface="Arial"/>
                <a:cs typeface="Arial"/>
              </a:rPr>
              <a:t>the</a:t>
            </a:r>
            <a:r>
              <a:rPr sz="2400" spc="79" dirty="0">
                <a:latin typeface="Arial"/>
                <a:cs typeface="Arial"/>
              </a:rPr>
              <a:t>  </a:t>
            </a:r>
            <a:r>
              <a:rPr sz="2400" dirty="0">
                <a:latin typeface="Arial"/>
                <a:cs typeface="Arial"/>
              </a:rPr>
              <a:t>information</a:t>
            </a:r>
            <a:r>
              <a:rPr sz="2400" spc="84" dirty="0">
                <a:latin typeface="Arial"/>
                <a:cs typeface="Arial"/>
              </a:rPr>
              <a:t>  </a:t>
            </a:r>
            <a:r>
              <a:rPr sz="2400" dirty="0">
                <a:latin typeface="Arial"/>
                <a:cs typeface="Arial"/>
              </a:rPr>
              <a:t>age,</a:t>
            </a:r>
            <a:r>
              <a:rPr sz="2400" spc="79" dirty="0">
                <a:latin typeface="Arial"/>
                <a:cs typeface="Arial"/>
              </a:rPr>
              <a:t>  </a:t>
            </a:r>
            <a:r>
              <a:rPr sz="2400" dirty="0">
                <a:latin typeface="Arial"/>
                <a:cs typeface="Arial"/>
              </a:rPr>
              <a:t>which</a:t>
            </a:r>
            <a:r>
              <a:rPr sz="2400" spc="79" dirty="0">
                <a:latin typeface="Arial"/>
                <a:cs typeface="Arial"/>
              </a:rPr>
              <a:t>  </a:t>
            </a:r>
            <a:r>
              <a:rPr sz="2400" spc="-9" dirty="0">
                <a:latin typeface="Arial"/>
                <a:cs typeface="Arial"/>
              </a:rPr>
              <a:t>g</a:t>
            </a:r>
            <a:r>
              <a:rPr lang="en-US" sz="2400" spc="-9" dirty="0">
                <a:latin typeface="Arial"/>
                <a:cs typeface="Arial"/>
              </a:rPr>
              <a:t>ave a</a:t>
            </a:r>
            <a:r>
              <a:rPr sz="2400" spc="-9" dirty="0">
                <a:latin typeface="Arial"/>
                <a:cs typeface="Arial"/>
              </a:rPr>
              <a:t> </a:t>
            </a:r>
            <a:r>
              <a:rPr sz="2400" dirty="0">
                <a:latin typeface="Arial"/>
                <a:cs typeface="Arial"/>
              </a:rPr>
              <a:t>boost</a:t>
            </a:r>
            <a:r>
              <a:rPr sz="2400" spc="-13" dirty="0">
                <a:latin typeface="Arial"/>
                <a:cs typeface="Arial"/>
              </a:rPr>
              <a:t> </a:t>
            </a:r>
            <a:r>
              <a:rPr sz="2400" dirty="0">
                <a:latin typeface="Arial"/>
                <a:cs typeface="Arial"/>
              </a:rPr>
              <a:t>to</a:t>
            </a:r>
            <a:r>
              <a:rPr sz="2400" spc="-13" dirty="0">
                <a:latin typeface="Arial"/>
                <a:cs typeface="Arial"/>
              </a:rPr>
              <a:t> </a:t>
            </a:r>
            <a:r>
              <a:rPr sz="2400" dirty="0">
                <a:latin typeface="Arial"/>
                <a:cs typeface="Arial"/>
              </a:rPr>
              <a:t>human</a:t>
            </a:r>
            <a:r>
              <a:rPr sz="2400" spc="-9" dirty="0">
                <a:latin typeface="Arial"/>
                <a:cs typeface="Arial"/>
              </a:rPr>
              <a:t> productivity</a:t>
            </a:r>
            <a:endParaRPr sz="2400" dirty="0">
              <a:latin typeface="Arial"/>
              <a:cs typeface="Arial"/>
            </a:endParaRPr>
          </a:p>
        </p:txBody>
      </p:sp>
      <p:sp>
        <p:nvSpPr>
          <p:cNvPr id="12" name="object 12"/>
          <p:cNvSpPr txBox="1"/>
          <p:nvPr/>
        </p:nvSpPr>
        <p:spPr>
          <a:xfrm>
            <a:off x="537486" y="4107392"/>
            <a:ext cx="5142090" cy="732508"/>
          </a:xfrm>
          <a:prstGeom prst="rect">
            <a:avLst/>
          </a:prstGeom>
        </p:spPr>
        <p:txBody>
          <a:bodyPr vert="horz" wrap="square" lIns="0" tIns="9525" rIns="0" bIns="0" rtlCol="0">
            <a:spAutoFit/>
          </a:bodyPr>
          <a:lstStyle/>
          <a:p>
            <a:pPr marL="11206" marR="4483" algn="just">
              <a:lnSpc>
                <a:spcPct val="100600"/>
              </a:lnSpc>
              <a:spcBef>
                <a:spcPts val="75"/>
              </a:spcBef>
            </a:pPr>
            <a:r>
              <a:rPr sz="2400" dirty="0">
                <a:solidFill>
                  <a:srgbClr val="FF3B2B"/>
                </a:solidFill>
                <a:latin typeface="Arial"/>
                <a:cs typeface="Arial"/>
              </a:rPr>
              <a:t>Ability</a:t>
            </a:r>
            <a:r>
              <a:rPr sz="2400" spc="-9" dirty="0">
                <a:solidFill>
                  <a:srgbClr val="FF3B2B"/>
                </a:solidFill>
                <a:latin typeface="Arial"/>
                <a:cs typeface="Arial"/>
              </a:rPr>
              <a:t> </a:t>
            </a:r>
            <a:r>
              <a:rPr sz="2400" dirty="0">
                <a:solidFill>
                  <a:srgbClr val="FF3B2B"/>
                </a:solidFill>
                <a:latin typeface="Arial"/>
                <a:cs typeface="Arial"/>
              </a:rPr>
              <a:t>to</a:t>
            </a:r>
            <a:r>
              <a:rPr sz="2400" spc="4" dirty="0">
                <a:solidFill>
                  <a:srgbClr val="FF3B2B"/>
                </a:solidFill>
                <a:latin typeface="Arial"/>
                <a:cs typeface="Arial"/>
              </a:rPr>
              <a:t> </a:t>
            </a:r>
            <a:r>
              <a:rPr sz="2400" dirty="0">
                <a:solidFill>
                  <a:srgbClr val="FF3B2B"/>
                </a:solidFill>
                <a:latin typeface="Arial"/>
                <a:cs typeface="Arial"/>
              </a:rPr>
              <a:t>control</a:t>
            </a:r>
            <a:r>
              <a:rPr sz="2400" spc="-13" dirty="0">
                <a:solidFill>
                  <a:srgbClr val="FF3B2B"/>
                </a:solidFill>
                <a:latin typeface="Arial"/>
                <a:cs typeface="Arial"/>
              </a:rPr>
              <a:t> </a:t>
            </a:r>
            <a:r>
              <a:rPr sz="2400" dirty="0">
                <a:solidFill>
                  <a:srgbClr val="FF3B2B"/>
                </a:solidFill>
                <a:latin typeface="Arial"/>
                <a:cs typeface="Arial"/>
              </a:rPr>
              <a:t>alloying</a:t>
            </a:r>
            <a:r>
              <a:rPr sz="2400" spc="-9" dirty="0">
                <a:solidFill>
                  <a:srgbClr val="FF3B2B"/>
                </a:solidFill>
                <a:latin typeface="Arial"/>
                <a:cs typeface="Arial"/>
              </a:rPr>
              <a:t> accurately, </a:t>
            </a:r>
            <a:r>
              <a:rPr sz="2400" dirty="0">
                <a:solidFill>
                  <a:srgbClr val="FF3B2B"/>
                </a:solidFill>
                <a:latin typeface="Arial"/>
                <a:cs typeface="Arial"/>
              </a:rPr>
              <a:t>ability</a:t>
            </a:r>
            <a:r>
              <a:rPr sz="2400" spc="-13" dirty="0">
                <a:solidFill>
                  <a:srgbClr val="FF3B2B"/>
                </a:solidFill>
                <a:latin typeface="Arial"/>
                <a:cs typeface="Arial"/>
              </a:rPr>
              <a:t> </a:t>
            </a:r>
            <a:r>
              <a:rPr sz="2400" dirty="0">
                <a:solidFill>
                  <a:srgbClr val="FF3B2B"/>
                </a:solidFill>
                <a:latin typeface="Arial"/>
                <a:cs typeface="Arial"/>
              </a:rPr>
              <a:t>to</a:t>
            </a:r>
            <a:r>
              <a:rPr sz="2400" spc="-9" dirty="0">
                <a:solidFill>
                  <a:srgbClr val="FF3B2B"/>
                </a:solidFill>
                <a:latin typeface="Arial"/>
                <a:cs typeface="Arial"/>
              </a:rPr>
              <a:t> </a:t>
            </a:r>
            <a:r>
              <a:rPr sz="2400" dirty="0">
                <a:solidFill>
                  <a:srgbClr val="FF3B2B"/>
                </a:solidFill>
                <a:latin typeface="Arial"/>
                <a:cs typeface="Arial"/>
              </a:rPr>
              <a:t>make</a:t>
            </a:r>
            <a:r>
              <a:rPr sz="2400" spc="-9" dirty="0">
                <a:solidFill>
                  <a:srgbClr val="FF3B2B"/>
                </a:solidFill>
                <a:latin typeface="Arial"/>
                <a:cs typeface="Arial"/>
              </a:rPr>
              <a:t> </a:t>
            </a:r>
            <a:r>
              <a:rPr sz="2400" dirty="0">
                <a:solidFill>
                  <a:srgbClr val="FF3B2B"/>
                </a:solidFill>
                <a:latin typeface="Arial"/>
                <a:cs typeface="Arial"/>
              </a:rPr>
              <a:t>thin</a:t>
            </a:r>
            <a:r>
              <a:rPr sz="2400" spc="-9" dirty="0">
                <a:solidFill>
                  <a:srgbClr val="FF3B2B"/>
                </a:solidFill>
                <a:latin typeface="Arial"/>
                <a:cs typeface="Arial"/>
              </a:rPr>
              <a:t> </a:t>
            </a:r>
            <a:r>
              <a:rPr sz="2400" spc="-18" dirty="0">
                <a:solidFill>
                  <a:srgbClr val="FF3B2B"/>
                </a:solidFill>
                <a:latin typeface="Arial"/>
                <a:cs typeface="Arial"/>
              </a:rPr>
              <a:t>films</a:t>
            </a:r>
            <a:endParaRPr sz="2400" dirty="0">
              <a:latin typeface="Arial"/>
              <a:cs typeface="Arial"/>
            </a:endParaRPr>
          </a:p>
        </p:txBody>
      </p:sp>
      <p:pic>
        <p:nvPicPr>
          <p:cNvPr id="13" name="Picture 12">
            <a:extLst>
              <a:ext uri="{FF2B5EF4-FFF2-40B4-BE49-F238E27FC236}">
                <a16:creationId xmlns:a16="http://schemas.microsoft.com/office/drawing/2014/main" id="{AACCC140-6F87-E16E-D96E-BEB3E523BFB0}"/>
              </a:ext>
            </a:extLst>
          </p:cNvPr>
          <p:cNvPicPr>
            <a:picLocks noChangeAspect="1"/>
          </p:cNvPicPr>
          <p:nvPr/>
        </p:nvPicPr>
        <p:blipFill>
          <a:blip r:embed="rId3"/>
          <a:stretch>
            <a:fillRect/>
          </a:stretch>
        </p:blipFill>
        <p:spPr>
          <a:xfrm>
            <a:off x="6089737" y="1299662"/>
            <a:ext cx="5439222" cy="36279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AE53-F559-486F-010B-3C21BE2A63F7}"/>
              </a:ext>
            </a:extLst>
          </p:cNvPr>
          <p:cNvSpPr>
            <a:spLocks noGrp="1"/>
          </p:cNvSpPr>
          <p:nvPr>
            <p:ph type="title"/>
          </p:nvPr>
        </p:nvSpPr>
        <p:spPr>
          <a:xfrm>
            <a:off x="2514600" y="0"/>
            <a:ext cx="9163092" cy="677108"/>
          </a:xfrm>
        </p:spPr>
        <p:txBody>
          <a:bodyPr/>
          <a:lstStyle/>
          <a:p>
            <a:r>
              <a:rPr lang="en-US" dirty="0"/>
              <a:t>Computational Materials Science</a:t>
            </a:r>
            <a:endParaRPr lang="en-IN" dirty="0"/>
          </a:p>
        </p:txBody>
      </p:sp>
      <p:sp>
        <p:nvSpPr>
          <p:cNvPr id="3" name="Text Placeholder 2">
            <a:extLst>
              <a:ext uri="{FF2B5EF4-FFF2-40B4-BE49-F238E27FC236}">
                <a16:creationId xmlns:a16="http://schemas.microsoft.com/office/drawing/2014/main" id="{913E7BF5-1CE8-BAF4-F1A6-A79C1F499687}"/>
              </a:ext>
            </a:extLst>
          </p:cNvPr>
          <p:cNvSpPr>
            <a:spLocks noGrp="1"/>
          </p:cNvSpPr>
          <p:nvPr>
            <p:ph type="body" idx="1"/>
          </p:nvPr>
        </p:nvSpPr>
        <p:spPr>
          <a:xfrm>
            <a:off x="228600" y="990600"/>
            <a:ext cx="11734800" cy="5539978"/>
          </a:xfrm>
        </p:spPr>
        <p:txBody>
          <a:bodyPr/>
          <a:lstStyle/>
          <a:p>
            <a:pPr algn="just"/>
            <a:r>
              <a:rPr lang="en-US" sz="2800" b="0" i="0" dirty="0">
                <a:solidFill>
                  <a:srgbClr val="001E2E"/>
                </a:solidFill>
                <a:effectLst/>
                <a:highlight>
                  <a:srgbClr val="FFFFFF"/>
                </a:highlight>
                <a:latin typeface="Google Sans"/>
              </a:rPr>
              <a:t>Computational materials science (CMS) is a field that uses computers to study the properties and structures of materials, and how they relate to processing conditions. It uses physical modeling, machine learning, and theoretical models to understand the relationships between material structure and properties. CMS can be used for many purposes, including:</a:t>
            </a:r>
          </a:p>
          <a:p>
            <a:pPr algn="just"/>
            <a:endParaRPr lang="en-US" sz="2400" b="0" i="0" dirty="0">
              <a:solidFill>
                <a:srgbClr val="001E2E"/>
              </a:solidFill>
              <a:effectLst/>
              <a:highlight>
                <a:srgbClr val="FFFFFF"/>
              </a:highlight>
              <a:latin typeface="Google Sans"/>
            </a:endParaRPr>
          </a:p>
          <a:p>
            <a:pPr marL="342900" indent="-342900" algn="just">
              <a:buFont typeface="Arial" panose="020B0604020202020204" pitchFamily="34" charset="0"/>
              <a:buChar char="•"/>
            </a:pPr>
            <a:r>
              <a:rPr lang="en-US" sz="2800" b="0" i="0" dirty="0">
                <a:solidFill>
                  <a:srgbClr val="001E2E"/>
                </a:solidFill>
                <a:effectLst/>
                <a:highlight>
                  <a:srgbClr val="FFFFFF"/>
                </a:highlight>
                <a:latin typeface="Google Sans"/>
              </a:rPr>
              <a:t>CMS can help researchers discover new materials and investigate existing inorganic materials, such as metals.</a:t>
            </a:r>
          </a:p>
          <a:p>
            <a:pPr marL="342900" indent="-342900" algn="just">
              <a:buFont typeface="Arial" panose="020B0604020202020204" pitchFamily="34" charset="0"/>
              <a:buChar char="•"/>
            </a:pPr>
            <a:r>
              <a:rPr lang="en-US" sz="2800" b="0" i="0" dirty="0">
                <a:solidFill>
                  <a:srgbClr val="001E2E"/>
                </a:solidFill>
                <a:effectLst/>
                <a:highlight>
                  <a:srgbClr val="FFFFFF"/>
                </a:highlight>
                <a:latin typeface="Google Sans"/>
              </a:rPr>
              <a:t>CMS can be used to improve the properties of materials, such as piezoelectric smart materials, which can convert mechanical energy into electrical energy.</a:t>
            </a:r>
          </a:p>
          <a:p>
            <a:pPr marL="342900" indent="-342900" algn="just">
              <a:buFont typeface="Arial" panose="020B0604020202020204" pitchFamily="34" charset="0"/>
              <a:buChar char="•"/>
            </a:pPr>
            <a:r>
              <a:rPr lang="en-US" sz="2800" b="0" i="0" dirty="0">
                <a:solidFill>
                  <a:srgbClr val="001E2E"/>
                </a:solidFill>
                <a:effectLst/>
                <a:highlight>
                  <a:srgbClr val="FFFFFF"/>
                </a:highlight>
                <a:latin typeface="Google Sans"/>
              </a:rPr>
              <a:t>CMS can help researchers explain experiments and explore materials theories.</a:t>
            </a:r>
          </a:p>
          <a:p>
            <a:pPr marL="342900" indent="-342900" algn="just">
              <a:buFont typeface="Arial" panose="020B0604020202020204" pitchFamily="34" charset="0"/>
              <a:buChar char="•"/>
            </a:pPr>
            <a:r>
              <a:rPr lang="en-US" sz="2800" b="0" i="0" dirty="0">
                <a:solidFill>
                  <a:srgbClr val="001E2E"/>
                </a:solidFill>
                <a:effectLst/>
                <a:highlight>
                  <a:srgbClr val="FFFFFF"/>
                </a:highlight>
                <a:latin typeface="Google Sans"/>
              </a:rPr>
              <a:t>Advances in computing power and software allow researchers to design, synthesize, characterize, and test materials in a virtual setting.</a:t>
            </a:r>
          </a:p>
        </p:txBody>
      </p:sp>
    </p:spTree>
    <p:extLst>
      <p:ext uri="{BB962C8B-B14F-4D97-AF65-F5344CB8AC3E}">
        <p14:creationId xmlns:p14="http://schemas.microsoft.com/office/powerpoint/2010/main" val="91496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10665</TotalTime>
  <Words>1302</Words>
  <Application>Microsoft Office PowerPoint</Application>
  <PresentationFormat>Widescreen</PresentationFormat>
  <Paragraphs>91</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Carlito</vt:lpstr>
      <vt:lpstr>Google Sans</vt:lpstr>
      <vt:lpstr>Liberation Sans</vt:lpstr>
      <vt:lpstr>Roboto</vt:lpstr>
      <vt:lpstr>Times New Roman</vt:lpstr>
      <vt:lpstr>TimesTenLTStd-Italic</vt:lpstr>
      <vt:lpstr>TimesTenLTStd-Roman</vt:lpstr>
      <vt:lpstr>Trebuchet MS</vt:lpstr>
      <vt:lpstr>Office Theme</vt:lpstr>
      <vt:lpstr>Materials Science and Engineering</vt:lpstr>
      <vt:lpstr>What is Materials Science and Engineering?</vt:lpstr>
      <vt:lpstr>Materials Science and Engineering</vt:lpstr>
      <vt:lpstr>Materials through the ages</vt:lpstr>
      <vt:lpstr>Materials through the ages</vt:lpstr>
      <vt:lpstr>Materials through the ages</vt:lpstr>
      <vt:lpstr>Materials through the ages</vt:lpstr>
      <vt:lpstr>Materials through the ages</vt:lpstr>
      <vt:lpstr>Computational Materials Science</vt:lpstr>
      <vt:lpstr>Computational Materials Applications</vt:lpstr>
      <vt:lpstr>Some examples of simulation</vt:lpstr>
      <vt:lpstr>Classification of Materials</vt:lpstr>
      <vt:lpstr>A Few Additional Categories</vt:lpstr>
      <vt:lpstr>PowerPoint Presentation</vt:lpstr>
      <vt:lpstr>PowerPoint Presentation</vt:lpstr>
      <vt:lpstr>PowerPoint Presentation</vt:lpstr>
      <vt:lpstr>PowerPoint Presentation</vt:lpstr>
      <vt:lpstr>PowerPoint Presentation</vt:lpstr>
      <vt:lpstr>COMPOSITES</vt:lpstr>
      <vt:lpstr>ADVANCED MATERIALS</vt:lpstr>
      <vt:lpstr>Semiconductors</vt:lpstr>
      <vt:lpstr>Biomaterials</vt:lpstr>
      <vt:lpstr>Smart Materials</vt:lpstr>
      <vt:lpstr>Nanomaterials</vt:lpstr>
      <vt:lpstr>Nanomaterials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Nanotechnology</dc:title>
  <dc:creator>Aadil Abass shah</dc:creator>
  <cp:lastModifiedBy>Ranjit Kumar</cp:lastModifiedBy>
  <cp:revision>45</cp:revision>
  <dcterms:created xsi:type="dcterms:W3CDTF">2022-10-18T13:55:46Z</dcterms:created>
  <dcterms:modified xsi:type="dcterms:W3CDTF">2024-08-18T15:24:46Z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2020-08-25T00:00:00Z</vt:filetime>
  </property>
  <property fmtid="{D5CDD505-2E9C-101B-9397-08002B2CF9AE}" pid="3" name="Creator">
    <vt:lpwstr>Microsoft® PowerPoint® 2019</vt:lpwstr>
  </property>
  <property fmtid="{D5CDD505-2E9C-101B-9397-08002B2CF9AE}" pid="4" name="LastSaved">
    <vt:filetime>2022-10-18T00:00:00Z</vt:filetime>
  </property>
</Properties>
</file>